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5" r:id="rId3"/>
    <p:sldId id="276" r:id="rId4"/>
    <p:sldId id="277" r:id="rId5"/>
    <p:sldId id="278" r:id="rId6"/>
    <p:sldId id="279" r:id="rId7"/>
    <p:sldId id="262" r:id="rId8"/>
    <p:sldId id="269" r:id="rId9"/>
    <p:sldId id="260" r:id="rId10"/>
    <p:sldId id="282" r:id="rId11"/>
    <p:sldId id="258" r:id="rId12"/>
    <p:sldId id="280" r:id="rId13"/>
    <p:sldId id="281" r:id="rId14"/>
    <p:sldId id="283"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3B1E17-66C5-4AFE-8812-C51F5D8FF19F}" type="datetimeFigureOut">
              <a:rPr lang="el-GR" smtClean="0"/>
              <a:pPr/>
              <a:t>2/10/2023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C584E-E325-48A2-9D44-768F18A76866}" type="slidenum">
              <a:rPr lang="el-GR" smtClean="0"/>
              <a:pPr/>
              <a:t>‹#›</a:t>
            </a:fld>
            <a:endParaRPr lang="el-GR"/>
          </a:p>
        </p:txBody>
      </p:sp>
    </p:spTree>
    <p:extLst>
      <p:ext uri="{BB962C8B-B14F-4D97-AF65-F5344CB8AC3E}">
        <p14:creationId xmlns:p14="http://schemas.microsoft.com/office/powerpoint/2010/main" val="130879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01C584E-E325-48A2-9D44-768F18A76866}" type="slidenum">
              <a:rPr lang="el-GR" smtClean="0"/>
              <a:pPr/>
              <a:t>12</a:t>
            </a:fld>
            <a:endParaRPr lang="el-GR"/>
          </a:p>
        </p:txBody>
      </p:sp>
    </p:spTree>
    <p:extLst>
      <p:ext uri="{BB962C8B-B14F-4D97-AF65-F5344CB8AC3E}">
        <p14:creationId xmlns:p14="http://schemas.microsoft.com/office/powerpoint/2010/main" val="1153010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704F6F4B-8057-4823-B201-ED4C167C1FD8}" type="datetimeFigureOut">
              <a:rPr lang="el-GR" smtClean="0"/>
              <a:pPr/>
              <a:t>2/10/2023</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153854A2-4499-4DF1-886E-9702951BA8C7}"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04F6F4B-8057-4823-B201-ED4C167C1FD8}" type="datetimeFigureOut">
              <a:rPr lang="el-GR" smtClean="0"/>
              <a:pPr/>
              <a:t>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04F6F4B-8057-4823-B201-ED4C167C1FD8}" type="datetimeFigureOut">
              <a:rPr lang="el-GR" smtClean="0"/>
              <a:pPr/>
              <a:t>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04F6F4B-8057-4823-B201-ED4C167C1FD8}" type="datetimeFigureOut">
              <a:rPr lang="el-GR" smtClean="0"/>
              <a:pPr/>
              <a:t>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704F6F4B-8057-4823-B201-ED4C167C1FD8}" type="datetimeFigureOut">
              <a:rPr lang="el-GR" smtClean="0"/>
              <a:pPr/>
              <a:t>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153854A2-4499-4DF1-886E-9702951BA8C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704F6F4B-8057-4823-B201-ED4C167C1FD8}" type="datetimeFigureOut">
              <a:rPr lang="el-GR" smtClean="0"/>
              <a:pPr/>
              <a:t>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704F6F4B-8057-4823-B201-ED4C167C1FD8}" type="datetimeFigureOut">
              <a:rPr lang="el-GR" smtClean="0"/>
              <a:pPr/>
              <a:t>2/10/2023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704F6F4B-8057-4823-B201-ED4C167C1FD8}" type="datetimeFigureOut">
              <a:rPr lang="el-GR" smtClean="0"/>
              <a:pPr/>
              <a:t>2/10/2023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04F6F4B-8057-4823-B201-ED4C167C1FD8}" type="datetimeFigureOut">
              <a:rPr lang="el-GR" smtClean="0"/>
              <a:pPr/>
              <a:t>2/10/2023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704F6F4B-8057-4823-B201-ED4C167C1FD8}" type="datetimeFigureOut">
              <a:rPr lang="el-GR" smtClean="0"/>
              <a:pPr/>
              <a:t>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704F6F4B-8057-4823-B201-ED4C167C1FD8}" type="datetimeFigureOut">
              <a:rPr lang="el-GR" smtClean="0"/>
              <a:pPr/>
              <a:t>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53854A2-4499-4DF1-886E-9702951BA8C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04F6F4B-8057-4823-B201-ED4C167C1FD8}" type="datetimeFigureOut">
              <a:rPr lang="el-GR" smtClean="0"/>
              <a:pPr/>
              <a:t>2/10/2023</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3854A2-4499-4DF1-886E-9702951BA8C7}"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87624" y="260648"/>
            <a:ext cx="7156248" cy="2428892"/>
          </a:xfrm>
          <a:solidFill>
            <a:schemeClr val="bg1"/>
          </a:solidFill>
          <a:ln>
            <a:solidFill>
              <a:schemeClr val="bg1"/>
            </a:solidFill>
          </a:ln>
        </p:spPr>
        <p:txBody>
          <a:bodyPr>
            <a:normAutofit fontScale="90000"/>
          </a:bodyPr>
          <a:lstStyle/>
          <a:p>
            <a:r>
              <a:rPr lang="el-GR" sz="4000" b="1" dirty="0" smtClean="0">
                <a:solidFill>
                  <a:schemeClr val="accent1">
                    <a:lumMod val="75000"/>
                  </a:schemeClr>
                </a:solidFill>
                <a:latin typeface="DejaVu Math TeX Gyre" pitchFamily="2" charset="0"/>
                <a:ea typeface="DejaVu Math TeX Gyre" pitchFamily="2" charset="0"/>
                <a:cs typeface="DejaVu Math TeX Gyre" pitchFamily="2" charset="0"/>
              </a:rPr>
              <a:t>Παγκόσμια ημέρα νερού</a:t>
            </a:r>
            <a:r>
              <a:rPr lang="en-US" sz="4000" b="1" dirty="0" smtClean="0">
                <a:solidFill>
                  <a:schemeClr val="accent1">
                    <a:lumMod val="75000"/>
                  </a:schemeClr>
                </a:solidFill>
                <a:latin typeface="DejaVu Math TeX Gyre" pitchFamily="2" charset="0"/>
                <a:ea typeface="DejaVu Math TeX Gyre" pitchFamily="2" charset="0"/>
                <a:cs typeface="DejaVu Math TeX Gyre" pitchFamily="2" charset="0"/>
              </a:rPr>
              <a:t/>
            </a:r>
            <a:br>
              <a:rPr lang="en-US" sz="4000" b="1" dirty="0" smtClean="0">
                <a:solidFill>
                  <a:schemeClr val="accent1">
                    <a:lumMod val="75000"/>
                  </a:schemeClr>
                </a:solidFill>
                <a:latin typeface="DejaVu Math TeX Gyre" pitchFamily="2" charset="0"/>
                <a:ea typeface="DejaVu Math TeX Gyre" pitchFamily="2" charset="0"/>
                <a:cs typeface="DejaVu Math TeX Gyre" pitchFamily="2" charset="0"/>
              </a:rPr>
            </a:br>
            <a:r>
              <a:rPr lang="el-GR" sz="4000" b="1" dirty="0" smtClean="0">
                <a:solidFill>
                  <a:schemeClr val="accent1">
                    <a:lumMod val="75000"/>
                  </a:schemeClr>
                </a:solidFill>
                <a:latin typeface="DejaVu Math TeX Gyre" pitchFamily="2" charset="0"/>
                <a:ea typeface="DejaVu Math TeX Gyre" pitchFamily="2" charset="0"/>
                <a:cs typeface="DejaVu Math TeX Gyre" pitchFamily="2" charset="0"/>
              </a:rPr>
              <a:t>ΝΕΡΟ  ΧΩΡΙΣ  ΧΛΩΡΙΟ </a:t>
            </a:r>
            <a:br>
              <a:rPr lang="el-GR" sz="4000" b="1" dirty="0" smtClean="0">
                <a:solidFill>
                  <a:schemeClr val="accent1">
                    <a:lumMod val="75000"/>
                  </a:schemeClr>
                </a:solidFill>
                <a:latin typeface="DejaVu Math TeX Gyre" pitchFamily="2" charset="0"/>
                <a:ea typeface="DejaVu Math TeX Gyre" pitchFamily="2" charset="0"/>
                <a:cs typeface="DejaVu Math TeX Gyre" pitchFamily="2" charset="0"/>
              </a:rPr>
            </a:br>
            <a:r>
              <a:rPr lang="el-GR" sz="4000" b="1" dirty="0" smtClean="0">
                <a:solidFill>
                  <a:schemeClr val="accent1">
                    <a:lumMod val="75000"/>
                  </a:schemeClr>
                </a:solidFill>
                <a:latin typeface="DejaVu Math TeX Gyre" pitchFamily="2" charset="0"/>
                <a:ea typeface="DejaVu Math TeX Gyre" pitchFamily="2" charset="0"/>
                <a:cs typeface="DejaVu Math TeX Gyre" pitchFamily="2" charset="0"/>
              </a:rPr>
              <a:t> ΕΞΥΠΝΕΣ  ΠΟΛΕΙΣ</a:t>
            </a:r>
            <a:br>
              <a:rPr lang="el-GR" sz="4000" b="1" dirty="0" smtClean="0">
                <a:solidFill>
                  <a:schemeClr val="accent1">
                    <a:lumMod val="75000"/>
                  </a:schemeClr>
                </a:solidFill>
                <a:latin typeface="DejaVu Math TeX Gyre" pitchFamily="2" charset="0"/>
                <a:ea typeface="DejaVu Math TeX Gyre" pitchFamily="2" charset="0"/>
                <a:cs typeface="DejaVu Math TeX Gyre" pitchFamily="2" charset="0"/>
              </a:rPr>
            </a:br>
            <a:r>
              <a:rPr lang="el-GR" sz="4000" b="1" dirty="0" smtClean="0">
                <a:solidFill>
                  <a:schemeClr val="accent1">
                    <a:lumMod val="75000"/>
                  </a:schemeClr>
                </a:solidFill>
                <a:latin typeface="DejaVu Math TeX Gyre" pitchFamily="2" charset="0"/>
                <a:ea typeface="DejaVu Math TeX Gyre" pitchFamily="2" charset="0"/>
                <a:cs typeface="DejaVu Math TeX Gyre" pitchFamily="2" charset="0"/>
              </a:rPr>
              <a:t>ΓΕΛ ΙΑΣΜΟΥ-22/3/2022</a:t>
            </a:r>
            <a:endParaRPr lang="el-GR" sz="4000" b="1" dirty="0">
              <a:solidFill>
                <a:schemeClr val="accent1">
                  <a:lumMod val="75000"/>
                </a:schemeClr>
              </a:solidFill>
              <a:latin typeface="DejaVu Math TeX Gyre" pitchFamily="2" charset="0"/>
              <a:ea typeface="DejaVu Math TeX Gyre" pitchFamily="2" charset="0"/>
              <a:cs typeface="DejaVu Math TeX Gyre" pitchFamily="2" charset="0"/>
            </a:endParaRPr>
          </a:p>
        </p:txBody>
      </p:sp>
      <p:sp>
        <p:nvSpPr>
          <p:cNvPr id="3" name="2 - Υπότιτλος"/>
          <p:cNvSpPr>
            <a:spLocks noGrp="1"/>
          </p:cNvSpPr>
          <p:nvPr>
            <p:ph type="subTitle" idx="1"/>
          </p:nvPr>
        </p:nvSpPr>
        <p:spPr/>
        <p:txBody>
          <a:bodyPr/>
          <a:lstStyle/>
          <a:p>
            <a:endParaRPr lang="el-GR" dirty="0"/>
          </a:p>
        </p:txBody>
      </p:sp>
      <p:pic>
        <p:nvPicPr>
          <p:cNvPr id="5" name="4 - Εικόνα" descr="xwres-me-posimo-nero-800x600.jpg"/>
          <p:cNvPicPr>
            <a:picLocks noChangeAspect="1"/>
          </p:cNvPicPr>
          <p:nvPr/>
        </p:nvPicPr>
        <p:blipFill>
          <a:blip r:embed="rId2"/>
          <a:stretch>
            <a:fillRect/>
          </a:stretch>
        </p:blipFill>
        <p:spPr>
          <a:xfrm>
            <a:off x="971600" y="2848870"/>
            <a:ext cx="7193236" cy="36519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a:effectLst>
                  <a:outerShdw blurRad="38100" dist="38100" dir="2700000" algn="tl">
                    <a:srgbClr val="000000">
                      <a:alpha val="43137"/>
                    </a:srgbClr>
                  </a:outerShdw>
                </a:effectLst>
              </a:rPr>
              <a:t>ΧΛΩΡΙΩΣΗ του </a:t>
            </a:r>
            <a:r>
              <a:rPr lang="el-GR" sz="4000" b="1" dirty="0" smtClean="0">
                <a:effectLst>
                  <a:outerShdw blurRad="38100" dist="38100" dir="2700000" algn="tl">
                    <a:srgbClr val="000000">
                      <a:alpha val="43137"/>
                    </a:srgbClr>
                  </a:outerShdw>
                </a:effectLst>
              </a:rPr>
              <a:t>ΝΕΡΟΥ</a:t>
            </a:r>
            <a:br>
              <a:rPr lang="el-GR" sz="4000" b="1" dirty="0" smtClean="0">
                <a:effectLst>
                  <a:outerShdw blurRad="38100" dist="38100" dir="2700000" algn="tl">
                    <a:srgbClr val="000000">
                      <a:alpha val="43137"/>
                    </a:srgbClr>
                  </a:outerShdw>
                </a:effectLst>
              </a:rPr>
            </a:br>
            <a:r>
              <a:rPr lang="el-GR" sz="4000" b="1" dirty="0" smtClean="0">
                <a:effectLst>
                  <a:outerShdw blurRad="38100" dist="38100" dir="2700000" algn="tl">
                    <a:srgbClr val="000000">
                      <a:alpha val="43137"/>
                    </a:srgbClr>
                  </a:outerShdw>
                </a:effectLst>
              </a:rPr>
              <a:t>Μειονεκτήματα</a:t>
            </a:r>
            <a:endParaRPr lang="el-GR" sz="4000" dirty="0"/>
          </a:p>
        </p:txBody>
      </p:sp>
      <p:sp>
        <p:nvSpPr>
          <p:cNvPr id="3" name="Θέση περιεχομένου 2"/>
          <p:cNvSpPr>
            <a:spLocks noGrp="1"/>
          </p:cNvSpPr>
          <p:nvPr>
            <p:ph idx="1"/>
          </p:nvPr>
        </p:nvSpPr>
        <p:spPr/>
        <p:txBody>
          <a:bodyPr>
            <a:normAutofit/>
          </a:bodyPr>
          <a:lstStyle/>
          <a:p>
            <a:pPr algn="just"/>
            <a:r>
              <a:rPr lang="el-GR" sz="2000" dirty="0">
                <a:latin typeface="Arial" pitchFamily="34" charset="0"/>
                <a:cs typeface="Arial" pitchFamily="34" charset="0"/>
              </a:rPr>
              <a:t>Κατά τη διάρκεια των τελευταίων 25 ετών, οι επιστήμονες έχουν ανακαλύψει ότι ενώ το χλώριο σκοτώνει τα μικρόβια, αντιδρά επίσης με την οργανική ουσία που υπάρχει στο νερό για να σχηματίσει κάποιες τοξικές χημικές ουσίες που αποκαλούνται </a:t>
            </a:r>
            <a:r>
              <a:rPr lang="el-GR" sz="2000" dirty="0" err="1" smtClean="0">
                <a:latin typeface="Arial" pitchFamily="34" charset="0"/>
                <a:cs typeface="Arial" pitchFamily="34" charset="0"/>
              </a:rPr>
              <a:t>οργανοχλωρoπαράγωγα</a:t>
            </a:r>
            <a:r>
              <a:rPr lang="el-GR" sz="2000" dirty="0" smtClean="0">
                <a:latin typeface="Arial" pitchFamily="34" charset="0"/>
                <a:cs typeface="Arial" pitchFamily="34" charset="0"/>
              </a:rPr>
              <a:t>, </a:t>
            </a:r>
            <a:r>
              <a:rPr lang="el-GR" sz="2000" dirty="0">
                <a:latin typeface="Arial" pitchFamily="34" charset="0"/>
                <a:cs typeface="Arial" pitchFamily="34" charset="0"/>
              </a:rPr>
              <a:t>ενώσεις που ανήκουν σε μια ευρύτερη κατηγορία ενώσεων τα </a:t>
            </a:r>
            <a:r>
              <a:rPr lang="el-GR" sz="2000" dirty="0" err="1">
                <a:latin typeface="Arial" pitchFamily="34" charset="0"/>
                <a:cs typeface="Arial" pitchFamily="34" charset="0"/>
              </a:rPr>
              <a:t>τριαλογονομεθάνια</a:t>
            </a:r>
            <a:r>
              <a:rPr lang="el-GR" sz="2000" dirty="0">
                <a:latin typeface="Arial" pitchFamily="34" charset="0"/>
                <a:cs typeface="Arial" pitchFamily="34" charset="0"/>
              </a:rPr>
              <a:t> (</a:t>
            </a:r>
            <a:r>
              <a:rPr lang="el-GR" sz="2000" dirty="0" err="1">
                <a:latin typeface="Arial" pitchFamily="34" charset="0"/>
                <a:cs typeface="Arial" pitchFamily="34" charset="0"/>
              </a:rPr>
              <a:t>THM’s</a:t>
            </a:r>
            <a:r>
              <a:rPr lang="el-GR" sz="2000" dirty="0">
                <a:latin typeface="Arial" pitchFamily="34" charset="0"/>
                <a:cs typeface="Arial" pitchFamily="34" charset="0"/>
              </a:rPr>
              <a:t>) </a:t>
            </a:r>
            <a:r>
              <a:rPr lang="el-GR" sz="2000" dirty="0" smtClean="0">
                <a:latin typeface="Arial" pitchFamily="34" charset="0"/>
                <a:cs typeface="Arial" pitchFamily="34" charset="0"/>
              </a:rPr>
              <a:t>.</a:t>
            </a:r>
          </a:p>
          <a:p>
            <a:pPr algn="just"/>
            <a:endParaRPr lang="el-GR" sz="1900" dirty="0" smtClean="0">
              <a:latin typeface="Arial" panose="020B0604020202020204" pitchFamily="34" charset="0"/>
              <a:cs typeface="Arial" panose="020B0604020202020204" pitchFamily="34" charset="0"/>
            </a:endParaRPr>
          </a:p>
          <a:p>
            <a:r>
              <a:rPr lang="el-GR" sz="1900" dirty="0" smtClean="0">
                <a:latin typeface="Arial" panose="020B0604020202020204" pitchFamily="34" charset="0"/>
                <a:cs typeface="Arial" panose="020B0604020202020204" pitchFamily="34" charset="0"/>
              </a:rPr>
              <a:t>Αυτό </a:t>
            </a:r>
            <a:r>
              <a:rPr lang="el-GR" sz="1900" dirty="0">
                <a:latin typeface="Arial" panose="020B0604020202020204" pitchFamily="34" charset="0"/>
                <a:cs typeface="Arial" panose="020B0604020202020204" pitchFamily="34" charset="0"/>
              </a:rPr>
              <a:t>συμβαίνει ακόμη και στη περίπτωση που δεν υπάρχουν οργανικά στοιχεία στο νερό, αφού, όταν πίνουμε χλωριωμένο νερό, δημιουργούνται μέσα στο στομάχι μας αυτές οι επικίνδυνες χημικές ενώσεις, από τα οργανικά υπολείμματα των τροφών.</a:t>
            </a:r>
          </a:p>
          <a:p>
            <a:endParaRPr lang="el-GR" sz="1900" dirty="0">
              <a:latin typeface="Arial" panose="020B0604020202020204" pitchFamily="34" charset="0"/>
              <a:cs typeface="Arial" panose="020B0604020202020204" pitchFamily="34" charset="0"/>
            </a:endParaRPr>
          </a:p>
          <a:p>
            <a:pPr algn="just"/>
            <a:r>
              <a:rPr lang="el-GR" sz="1800" dirty="0">
                <a:latin typeface="Arial" pitchFamily="34" charset="0"/>
                <a:cs typeface="Arial" pitchFamily="34" charset="0"/>
              </a:rPr>
              <a:t> Μέχρι σήμερα, αρκετά γνωστά </a:t>
            </a:r>
            <a:r>
              <a:rPr lang="el-GR" sz="1800" dirty="0" err="1">
                <a:latin typeface="Arial" pitchFamily="34" charset="0"/>
                <a:cs typeface="Arial" pitchFamily="34" charset="0"/>
              </a:rPr>
              <a:t>THM’s</a:t>
            </a:r>
            <a:r>
              <a:rPr lang="el-GR" sz="1800" dirty="0">
                <a:latin typeface="Arial" pitchFamily="34" charset="0"/>
                <a:cs typeface="Arial" pitchFamily="34" charset="0"/>
              </a:rPr>
              <a:t> έχουν βρεθεί στο πόσιμο νερό αλλά πολλές φορές ότι ο αριθμός τους είναι χημικά μη αναγνωρισμένος.</a:t>
            </a:r>
          </a:p>
          <a:p>
            <a:pPr algn="just"/>
            <a:endParaRPr lang="el-GR" dirty="0">
              <a:latin typeface="Arial" pitchFamily="34" charset="0"/>
              <a:cs typeface="Arial" pitchFamily="34" charset="0"/>
            </a:endParaRPr>
          </a:p>
          <a:p>
            <a:endParaRPr lang="el-GR" dirty="0"/>
          </a:p>
        </p:txBody>
      </p:sp>
    </p:spTree>
    <p:extLst>
      <p:ext uri="{BB962C8B-B14F-4D97-AF65-F5344CB8AC3E}">
        <p14:creationId xmlns:p14="http://schemas.microsoft.com/office/powerpoint/2010/main" val="1385214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86808" cy="1214446"/>
          </a:xfrm>
        </p:spPr>
        <p:txBody>
          <a:bodyPr>
            <a:normAutofit fontScale="90000"/>
          </a:bodyPr>
          <a:lstStyle/>
          <a:p>
            <a:r>
              <a:rPr lang="el-GR" sz="4000" b="1" dirty="0" smtClean="0">
                <a:effectLst>
                  <a:outerShdw blurRad="38100" dist="38100" dir="2700000" algn="tl">
                    <a:srgbClr val="000000">
                      <a:alpha val="43137"/>
                    </a:srgbClr>
                  </a:outerShdw>
                </a:effectLst>
              </a:rPr>
              <a:t>ΧΛΩΡΙΩΣΗ του ΝΕΡΟΥ</a:t>
            </a:r>
            <a:br>
              <a:rPr lang="el-GR" sz="4000" b="1" dirty="0" smtClean="0">
                <a:effectLst>
                  <a:outerShdw blurRad="38100" dist="38100" dir="2700000" algn="tl">
                    <a:srgbClr val="000000">
                      <a:alpha val="43137"/>
                    </a:srgbClr>
                  </a:outerShdw>
                </a:effectLst>
              </a:rPr>
            </a:br>
            <a:r>
              <a:rPr lang="el-GR" sz="4000" b="1" dirty="0" smtClean="0">
                <a:effectLst>
                  <a:outerShdw blurRad="38100" dist="38100" dir="2700000" algn="tl">
                    <a:srgbClr val="000000">
                      <a:alpha val="43137"/>
                    </a:srgbClr>
                  </a:outerShdw>
                </a:effectLst>
              </a:rPr>
              <a:t>και ΕΠΙΠΤΩΣΕΙΣ στην ΥΓΕΙΑ</a:t>
            </a:r>
            <a:endParaRPr lang="el-GR" sz="4000"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smtClean="0">
                <a:cs typeface="Arial" pitchFamily="34" charset="0"/>
              </a:rPr>
              <a:t>Σήμερα, πολλές </a:t>
            </a:r>
            <a:r>
              <a:rPr lang="el-GR" sz="2800" b="1" dirty="0" smtClean="0">
                <a:cs typeface="Arial" pitchFamily="34" charset="0"/>
              </a:rPr>
              <a:t>επιδημιολογικές μελέτες </a:t>
            </a:r>
            <a:r>
              <a:rPr lang="el-GR" sz="2800" dirty="0" smtClean="0">
                <a:cs typeface="Arial" pitchFamily="34" charset="0"/>
              </a:rPr>
              <a:t>επισημαίνουν τον κίνδυνο από τα παραπροϊόντα του χλωρίου και συνδέουν την παρουσία </a:t>
            </a:r>
            <a:r>
              <a:rPr lang="el-GR" sz="2800" b="1" dirty="0" smtClean="0">
                <a:cs typeface="Arial" pitchFamily="34" charset="0"/>
              </a:rPr>
              <a:t>τέτοιων χημικών ουσιών</a:t>
            </a:r>
            <a:r>
              <a:rPr lang="el-GR" sz="2800" dirty="0" smtClean="0">
                <a:cs typeface="Arial" pitchFamily="34" charset="0"/>
              </a:rPr>
              <a:t> με αυξημένο </a:t>
            </a:r>
            <a:r>
              <a:rPr lang="el-GR" sz="2800" b="1" dirty="0" smtClean="0">
                <a:cs typeface="Arial" pitchFamily="34" charset="0"/>
              </a:rPr>
              <a:t>κίνδυνο εμφάνισης διαφόρων μορφών καρκίνου</a:t>
            </a:r>
            <a:r>
              <a:rPr lang="el-GR" sz="2800" dirty="0" smtClean="0">
                <a:cs typeface="Arial" pitchFamily="34" charset="0"/>
              </a:rPr>
              <a:t>.</a:t>
            </a:r>
          </a:p>
          <a:p>
            <a:pPr marL="0" indent="0" algn="just">
              <a:buNone/>
            </a:pPr>
            <a:endParaRPr lang="el-GR" sz="2800" dirty="0" smtClean="0">
              <a:cs typeface="Arial" pitchFamily="34" charset="0"/>
            </a:endParaRPr>
          </a:p>
          <a:p>
            <a:r>
              <a:rPr lang="el-GR" sz="2800" dirty="0"/>
              <a:t>Σύμφωνα με το Διεθνή Οργανισμό και την έρευνα του η επιδημιολογικές μελέτες δίνουν ενδείξεις </a:t>
            </a:r>
            <a:r>
              <a:rPr lang="el-GR" sz="2800" b="1" dirty="0"/>
              <a:t>για καρκίνο του ορθού εντέρου και της ουροδόχου κύστης</a:t>
            </a:r>
            <a:r>
              <a:rPr lang="el-GR" sz="2800" dirty="0"/>
              <a:t> αλλά και </a:t>
            </a:r>
            <a:r>
              <a:rPr lang="el-GR" sz="2800" b="1" dirty="0"/>
              <a:t>καρκίνο του πνεύμονα και μελάνωμα</a:t>
            </a:r>
            <a:r>
              <a:rPr lang="el-GR" sz="2800" dirty="0" smtClean="0"/>
              <a:t>.</a:t>
            </a:r>
          </a:p>
          <a:p>
            <a:endParaRPr lang="el-GR" sz="2800" b="1" dirty="0" smtClean="0"/>
          </a:p>
          <a:p>
            <a:r>
              <a:rPr lang="el-GR" sz="2800" b="1" dirty="0" smtClean="0"/>
              <a:t>Συμπερασματικά</a:t>
            </a:r>
            <a:r>
              <a:rPr lang="el-GR" sz="2800" b="1" dirty="0"/>
              <a:t>, </a:t>
            </a:r>
            <a:r>
              <a:rPr lang="el-GR" sz="2800" dirty="0"/>
              <a:t>η χλωρίωση του νερού </a:t>
            </a:r>
            <a:r>
              <a:rPr lang="el-GR" sz="2800" b="1" dirty="0"/>
              <a:t>είναι μεν απαραίτητη για την προστασία της δημόσιας υγείας</a:t>
            </a:r>
            <a:r>
              <a:rPr lang="el-GR" sz="2800" dirty="0"/>
              <a:t>, εν τούτοις, όμως, δεν είμαστε πια αναγκασμένοι να πίνουμε το νερό όπως μας διανέμεται, αφού υπάρχουν αξιόπιστες και πολύ προσιτές λύσεις για να το επεξεργαζόμαστε στη βρύση μας</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err="1" smtClean="0">
                <a:effectLst>
                  <a:outerShdw blurRad="38100" dist="38100" dir="2700000" algn="tl">
                    <a:srgbClr val="000000">
                      <a:alpha val="43137"/>
                    </a:srgbClr>
                  </a:outerShdw>
                </a:effectLst>
              </a:rPr>
              <a:t>Τροποί</a:t>
            </a:r>
            <a:r>
              <a:rPr lang="el-GR" b="1" dirty="0" smtClean="0">
                <a:effectLst>
                  <a:outerShdw blurRad="38100" dist="38100" dir="2700000" algn="tl">
                    <a:srgbClr val="000000">
                      <a:alpha val="43137"/>
                    </a:srgbClr>
                  </a:outerShdw>
                </a:effectLst>
              </a:rPr>
              <a:t> Προστασίας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από το Χλώριο</a:t>
            </a:r>
            <a:endParaRPr lang="el-GR" b="1" dirty="0">
              <a:effectLst>
                <a:outerShdw blurRad="38100" dist="38100" dir="2700000" algn="tl">
                  <a:srgbClr val="000000">
                    <a:alpha val="43137"/>
                  </a:srgbClr>
                </a:outerShdw>
              </a:effectLst>
            </a:endParaRPr>
          </a:p>
        </p:txBody>
      </p:sp>
      <p:sp>
        <p:nvSpPr>
          <p:cNvPr id="3" name="Θέση κειμένου 2"/>
          <p:cNvSpPr>
            <a:spLocks noGrp="1"/>
          </p:cNvSpPr>
          <p:nvPr>
            <p:ph type="body" idx="1"/>
          </p:nvPr>
        </p:nvSpPr>
        <p:spPr/>
        <p:txBody>
          <a:bodyPr>
            <a:noAutofit/>
          </a:bodyPr>
          <a:lstStyle/>
          <a:p>
            <a:pPr algn="ctr"/>
            <a:r>
              <a:rPr lang="el-GR" sz="2000" dirty="0" smtClean="0">
                <a:effectLst>
                  <a:outerShdw blurRad="38100" dist="38100" dir="2700000" algn="tl">
                    <a:srgbClr val="000000">
                      <a:alpha val="43137"/>
                    </a:srgbClr>
                  </a:outerShdw>
                </a:effectLst>
              </a:rPr>
              <a:t>Επιλογή Διαφορετικού Τρόπου Απολύμανσης</a:t>
            </a:r>
            <a:endParaRPr lang="el-GR" sz="2000" dirty="0">
              <a:effectLst>
                <a:outerShdw blurRad="38100" dist="38100" dir="2700000" algn="tl">
                  <a:srgbClr val="000000">
                    <a:alpha val="43137"/>
                  </a:srgbClr>
                </a:outerShdw>
              </a:effectLst>
            </a:endParaRPr>
          </a:p>
        </p:txBody>
      </p:sp>
      <p:sp>
        <p:nvSpPr>
          <p:cNvPr id="7" name="Θέση κειμένου 6"/>
          <p:cNvSpPr>
            <a:spLocks noGrp="1"/>
          </p:cNvSpPr>
          <p:nvPr>
            <p:ph type="body" sz="half" idx="3"/>
          </p:nvPr>
        </p:nvSpPr>
        <p:spPr/>
        <p:txBody>
          <a:bodyPr/>
          <a:lstStyle/>
          <a:p>
            <a:r>
              <a:rPr lang="el-GR" dirty="0" smtClean="0"/>
              <a:t> </a:t>
            </a:r>
            <a:endParaRPr lang="el-GR" dirty="0"/>
          </a:p>
        </p:txBody>
      </p:sp>
      <p:sp>
        <p:nvSpPr>
          <p:cNvPr id="4" name="Θέση περιεχομένου 3"/>
          <p:cNvSpPr>
            <a:spLocks noGrp="1"/>
          </p:cNvSpPr>
          <p:nvPr>
            <p:ph sz="quarter" idx="2"/>
          </p:nvPr>
        </p:nvSpPr>
        <p:spPr/>
        <p:txBody>
          <a:bodyPr/>
          <a:lstStyle/>
          <a:p>
            <a:pPr algn="just"/>
            <a:endParaRPr lang="el-GR" sz="1800" dirty="0" smtClean="0"/>
          </a:p>
          <a:p>
            <a:pPr marL="0" indent="0" algn="ctr">
              <a:buNone/>
            </a:pPr>
            <a:r>
              <a:rPr lang="el-GR" sz="1800" i="1" u="sng" dirty="0" smtClean="0"/>
              <a:t>Όπως αναφέραμε και στην αρχή  της παρουσίας:</a:t>
            </a:r>
          </a:p>
          <a:p>
            <a:pPr marL="0" indent="0">
              <a:buNone/>
            </a:pPr>
            <a:endParaRPr lang="el-GR" sz="1800" dirty="0" smtClean="0"/>
          </a:p>
          <a:p>
            <a:r>
              <a:rPr lang="el-GR" sz="1800" b="1" i="1" dirty="0"/>
              <a:t>Όζον</a:t>
            </a:r>
          </a:p>
          <a:p>
            <a:r>
              <a:rPr lang="el-GR" sz="1800" b="1" i="1" dirty="0" smtClean="0"/>
              <a:t>Υπεριώδης </a:t>
            </a:r>
            <a:r>
              <a:rPr lang="el-GR" sz="1800" b="1" i="1" dirty="0"/>
              <a:t>Ακτινοβολία</a:t>
            </a:r>
          </a:p>
          <a:p>
            <a:r>
              <a:rPr lang="el-GR" sz="1800" b="1" i="1" dirty="0" smtClean="0"/>
              <a:t>Υπερμαγγανικό Κάλιο</a:t>
            </a:r>
          </a:p>
          <a:p>
            <a:r>
              <a:rPr lang="el-GR" sz="1800" b="1" u="sng" dirty="0"/>
              <a:t>Αντίστροφη Ώσμωση</a:t>
            </a:r>
            <a:endParaRPr lang="el-GR" sz="1800" b="1" i="1" u="sng" dirty="0"/>
          </a:p>
          <a:p>
            <a:endParaRPr lang="el-GR" sz="1800" b="1" i="1" dirty="0" smtClean="0"/>
          </a:p>
          <a:p>
            <a:pPr marL="0" indent="0">
              <a:buNone/>
            </a:pPr>
            <a:endParaRPr lang="el-GR" sz="1800" b="1" i="1" dirty="0" smtClean="0"/>
          </a:p>
          <a:p>
            <a:r>
              <a:rPr lang="el-GR" sz="1800" b="1" i="1" dirty="0" smtClean="0"/>
              <a:t>Φίλτρα Ενεργού Άνθρακα </a:t>
            </a:r>
            <a:endParaRPr lang="el-GR" sz="1800" b="1" i="1" dirty="0"/>
          </a:p>
          <a:p>
            <a:pPr marL="0" indent="0">
              <a:buNone/>
            </a:pPr>
            <a:endParaRPr lang="el-GR" dirty="0" smtClean="0"/>
          </a:p>
          <a:p>
            <a:pPr marL="0" indent="0">
              <a:buNone/>
            </a:pPr>
            <a:endParaRPr lang="el-GR" dirty="0"/>
          </a:p>
        </p:txBody>
      </p:sp>
      <p:sp>
        <p:nvSpPr>
          <p:cNvPr id="6" name="Θέση περιεχομένου 5"/>
          <p:cNvSpPr>
            <a:spLocks noGrp="1"/>
          </p:cNvSpPr>
          <p:nvPr>
            <p:ph sz="quarter" idx="4"/>
          </p:nvPr>
        </p:nvSpPr>
        <p:spPr/>
        <p:txBody>
          <a:bodyPr>
            <a:normAutofit/>
          </a:bodyPr>
          <a:lstStyle/>
          <a:p>
            <a:pPr algn="just"/>
            <a:endParaRPr lang="el-GR" sz="2500" dirty="0" smtClean="0">
              <a:cs typeface="Arial" pitchFamily="34" charset="0"/>
            </a:endParaRPr>
          </a:p>
          <a:p>
            <a:endParaRPr lang="el-GR" dirty="0"/>
          </a:p>
        </p:txBody>
      </p:sp>
      <p:pic>
        <p:nvPicPr>
          <p:cNvPr id="8" name="Picture 2"/>
          <p:cNvPicPr>
            <a:picLocks noChangeAspect="1" noChangeArrowheads="1"/>
          </p:cNvPicPr>
          <p:nvPr/>
        </p:nvPicPr>
        <p:blipFill>
          <a:blip r:embed="rId3"/>
          <a:srcRect/>
          <a:stretch>
            <a:fillRect/>
          </a:stretch>
        </p:blipFill>
        <p:spPr bwMode="auto">
          <a:xfrm>
            <a:off x="5091333" y="2420888"/>
            <a:ext cx="3149157" cy="2928934"/>
          </a:xfrm>
          <a:prstGeom prst="rect">
            <a:avLst/>
          </a:prstGeom>
          <a:noFill/>
          <a:ln w="9525">
            <a:noFill/>
            <a:miter lim="800000"/>
            <a:headEnd/>
            <a:tailEnd/>
          </a:ln>
          <a:effectLst/>
        </p:spPr>
      </p:pic>
    </p:spTree>
    <p:extLst>
      <p:ext uri="{BB962C8B-B14F-4D97-AF65-F5344CB8AC3E}">
        <p14:creationId xmlns:p14="http://schemas.microsoft.com/office/powerpoint/2010/main" val="891076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457200" y="274638"/>
            <a:ext cx="8229600" cy="1282154"/>
          </a:xfrm>
        </p:spPr>
        <p:txBody>
          <a:bodyPr>
            <a:normAutofit/>
          </a:bodyPr>
          <a:lstStyle/>
          <a:p>
            <a:r>
              <a:rPr lang="el-GR" b="1" dirty="0">
                <a:effectLst>
                  <a:outerShdw blurRad="38100" dist="38100" dir="2700000" algn="tl">
                    <a:srgbClr val="000000">
                      <a:alpha val="43137"/>
                    </a:srgbClr>
                  </a:outerShdw>
                </a:effectLst>
              </a:rPr>
              <a:t>Φίλτρα </a:t>
            </a:r>
            <a:r>
              <a:rPr lang="el-GR" b="1" dirty="0" smtClean="0">
                <a:effectLst>
                  <a:outerShdw blurRad="38100" dist="38100" dir="2700000" algn="tl">
                    <a:srgbClr val="000000">
                      <a:alpha val="43137"/>
                    </a:srgbClr>
                  </a:outerShdw>
                </a:effectLst>
              </a:rPr>
              <a:t>Ενεργού  Άνθρακα</a:t>
            </a:r>
            <a:br>
              <a:rPr lang="el-GR" b="1" dirty="0" smtClean="0">
                <a:effectLst>
                  <a:outerShdw blurRad="38100" dist="38100" dir="2700000" algn="tl">
                    <a:srgbClr val="000000">
                      <a:alpha val="43137"/>
                    </a:srgbClr>
                  </a:outerShdw>
                </a:effectLst>
              </a:rPr>
            </a:br>
            <a:r>
              <a:rPr lang="el-GR" sz="2000" b="1" i="1" u="sng" dirty="0" smtClean="0">
                <a:effectLst>
                  <a:outerShdw blurRad="38100" dist="38100" dir="2700000" algn="tl">
                    <a:srgbClr val="000000">
                      <a:alpha val="43137"/>
                    </a:srgbClr>
                  </a:outerShdw>
                </a:effectLst>
              </a:rPr>
              <a:t>τοπική χρήση σε επίπεδο σπιτιού ή βρύσης</a:t>
            </a:r>
            <a:endParaRPr lang="el-GR" sz="2000" i="1" u="sng" dirty="0">
              <a:effectLst>
                <a:outerShdw blurRad="38100" dist="38100" dir="2700000" algn="tl">
                  <a:srgbClr val="000000">
                    <a:alpha val="43137"/>
                  </a:srgbClr>
                </a:outerShdw>
              </a:effectLst>
            </a:endParaRPr>
          </a:p>
        </p:txBody>
      </p:sp>
      <p:sp>
        <p:nvSpPr>
          <p:cNvPr id="8" name="Θέση περιεχομένου 7"/>
          <p:cNvSpPr>
            <a:spLocks noGrp="1"/>
          </p:cNvSpPr>
          <p:nvPr>
            <p:ph idx="1"/>
          </p:nvPr>
        </p:nvSpPr>
        <p:spPr/>
        <p:txBody>
          <a:bodyPr>
            <a:normAutofit fontScale="70000" lnSpcReduction="20000"/>
          </a:bodyPr>
          <a:lstStyle/>
          <a:p>
            <a:pPr algn="just"/>
            <a:endParaRPr lang="el-GR" sz="2600" dirty="0" smtClean="0">
              <a:cs typeface="Arial" pitchFamily="34" charset="0"/>
            </a:endParaRPr>
          </a:p>
          <a:p>
            <a:pPr algn="just"/>
            <a:r>
              <a:rPr lang="el-GR" sz="2600" dirty="0" smtClean="0">
                <a:cs typeface="Arial" pitchFamily="34" charset="0"/>
              </a:rPr>
              <a:t>Συγκρατούν </a:t>
            </a:r>
            <a:r>
              <a:rPr lang="el-GR" sz="2600" dirty="0">
                <a:cs typeface="Arial" pitchFamily="34" charset="0"/>
              </a:rPr>
              <a:t>το χλώριο βελτιώνοντας την γεύση και την οσμή. </a:t>
            </a:r>
            <a:endParaRPr lang="el-GR" sz="2600" dirty="0" smtClean="0">
              <a:cs typeface="Arial" pitchFamily="34" charset="0"/>
            </a:endParaRPr>
          </a:p>
          <a:p>
            <a:pPr marL="0" indent="0" algn="just">
              <a:buNone/>
            </a:pPr>
            <a:endParaRPr lang="haw-US" sz="2600" dirty="0">
              <a:cs typeface="Arial" pitchFamily="34" charset="0"/>
            </a:endParaRPr>
          </a:p>
          <a:p>
            <a:pPr algn="just"/>
            <a:r>
              <a:rPr lang="el-GR" sz="2600" dirty="0">
                <a:cs typeface="Arial" pitchFamily="34" charset="0"/>
              </a:rPr>
              <a:t>Συγκρατούν κατάλοιπα των σωληνώσεων, αιωρούμενα σωματίδια και παθογόνους μικροοργανισμούς χωρίς να στερούν το νερό από τα ωφέλιμα ιχνοστοιχεία για τον οργανισμό </a:t>
            </a:r>
            <a:r>
              <a:rPr lang="el-GR" sz="2600" dirty="0" smtClean="0">
                <a:cs typeface="Arial" pitchFamily="34" charset="0"/>
              </a:rPr>
              <a:t>μας.</a:t>
            </a:r>
          </a:p>
          <a:p>
            <a:pPr marL="0" indent="0" algn="just">
              <a:buNone/>
            </a:pPr>
            <a:endParaRPr lang="haw-US" sz="2600" dirty="0">
              <a:cs typeface="Arial" pitchFamily="34" charset="0"/>
            </a:endParaRPr>
          </a:p>
          <a:p>
            <a:pPr algn="just"/>
            <a:r>
              <a:rPr lang="el-GR" sz="2600" dirty="0">
                <a:cs typeface="Arial" pitchFamily="34" charset="0"/>
              </a:rPr>
              <a:t>Είναι οικονομικά και δεν χρειάζονται ρεύμα. </a:t>
            </a:r>
            <a:endParaRPr lang="el-GR" sz="2600" dirty="0" smtClean="0">
              <a:cs typeface="Arial" pitchFamily="34" charset="0"/>
            </a:endParaRPr>
          </a:p>
          <a:p>
            <a:pPr marL="0" indent="0" algn="just">
              <a:buNone/>
            </a:pPr>
            <a:endParaRPr lang="haw-US" sz="2600" dirty="0">
              <a:cs typeface="Arial" pitchFamily="34" charset="0"/>
            </a:endParaRPr>
          </a:p>
          <a:p>
            <a:pPr algn="just"/>
            <a:r>
              <a:rPr lang="el-GR" sz="2600" dirty="0">
                <a:cs typeface="Arial" pitchFamily="34" charset="0"/>
              </a:rPr>
              <a:t>Δεν πιάνουν χώρο εφόσον τοποθετούνται κάτω από τον νεροχύτη της κουζίνας. </a:t>
            </a:r>
            <a:endParaRPr lang="en-US" sz="2600" dirty="0">
              <a:cs typeface="Arial" pitchFamily="34" charset="0"/>
            </a:endParaRPr>
          </a:p>
          <a:p>
            <a:pPr algn="just"/>
            <a:endParaRPr lang="haw-US" sz="2600" dirty="0">
              <a:cs typeface="Arial" pitchFamily="34" charset="0"/>
            </a:endParaRPr>
          </a:p>
          <a:p>
            <a:pPr algn="just"/>
            <a:r>
              <a:rPr lang="haw-US" sz="2600" dirty="0" smtClean="0">
                <a:cs typeface="Arial" pitchFamily="34" charset="0"/>
              </a:rPr>
              <a:t>Απομακρύνουν </a:t>
            </a:r>
            <a:r>
              <a:rPr lang="haw-US" sz="2600" dirty="0">
                <a:cs typeface="Arial" pitchFamily="34" charset="0"/>
              </a:rPr>
              <a:t>ανάλογα με τον τύπο και την ποιότητα τους διαφορετικές ουσίες</a:t>
            </a:r>
            <a:r>
              <a:rPr lang="el-GR" sz="2600" dirty="0">
                <a:cs typeface="Arial" pitchFamily="34" charset="0"/>
              </a:rPr>
              <a:t>.</a:t>
            </a:r>
            <a:r>
              <a:rPr lang="haw-US" sz="2600" dirty="0">
                <a:cs typeface="Arial" pitchFamily="34" charset="0"/>
              </a:rPr>
              <a:t>  Τα φίλτρα ενεργού άνθρακα μπορούν να προέρχονται από διάφορες πρώτες ύλες</a:t>
            </a:r>
            <a:r>
              <a:rPr lang="el-GR" sz="2600" dirty="0">
                <a:cs typeface="Arial" pitchFamily="34" charset="0"/>
              </a:rPr>
              <a:t> όπως</a:t>
            </a:r>
            <a:r>
              <a:rPr lang="haw-US" sz="2600" dirty="0">
                <a:cs typeface="Arial" pitchFamily="34" charset="0"/>
              </a:rPr>
              <a:t> ορυκτός γαιάνθρακας, καρύδ</a:t>
            </a:r>
            <a:r>
              <a:rPr lang="el-GR" sz="2600" dirty="0">
                <a:cs typeface="Arial" pitchFamily="34" charset="0"/>
              </a:rPr>
              <a:t>α.</a:t>
            </a:r>
            <a:r>
              <a:rPr lang="haw-US" sz="2600" dirty="0">
                <a:cs typeface="Arial" pitchFamily="34" charset="0"/>
              </a:rPr>
              <a:t>  Τα φίλτρα νερού ενεργού άνθρακα καρύδας αφαιρούν αποτελεσματικά τους μολυσματικούς παράγοντες του νερού, όπως χλώριο και ιζήματα</a:t>
            </a:r>
            <a:r>
              <a:rPr lang="el-GR" sz="2600" dirty="0">
                <a:cs typeface="Arial" pitchFamily="34" charset="0"/>
              </a:rPr>
              <a:t>.</a:t>
            </a:r>
            <a:r>
              <a:rPr lang="haw-US" sz="2600" dirty="0">
                <a:cs typeface="Arial" pitchFamily="34" charset="0"/>
              </a:rPr>
              <a:t> Ο άνθρακας είναι ένα απόλυτα ασφαλές προϊόν και χρησιμοποιείται και στη φαρμακοβιομηχανία</a:t>
            </a:r>
            <a:r>
              <a:rPr lang="el-GR" sz="2600" dirty="0">
                <a:cs typeface="Arial" pitchFamily="34" charset="0"/>
              </a:rPr>
              <a:t>.</a:t>
            </a:r>
            <a:endParaRPr lang="haw-US" sz="2600" dirty="0">
              <a:cs typeface="Arial" pitchFamily="34" charset="0"/>
            </a:endParaRPr>
          </a:p>
          <a:p>
            <a:endParaRPr lang="el-GR" dirty="0"/>
          </a:p>
        </p:txBody>
      </p:sp>
    </p:spTree>
    <p:extLst>
      <p:ext uri="{BB962C8B-B14F-4D97-AF65-F5344CB8AC3E}">
        <p14:creationId xmlns:p14="http://schemas.microsoft.com/office/powerpoint/2010/main" val="693120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Ευχαριστούμε για την προσοχή σας!</a:t>
            </a:r>
            <a:endParaRPr lang="el-GR" dirty="0"/>
          </a:p>
        </p:txBody>
      </p:sp>
    </p:spTree>
    <p:extLst>
      <p:ext uri="{BB962C8B-B14F-4D97-AF65-F5344CB8AC3E}">
        <p14:creationId xmlns:p14="http://schemas.microsoft.com/office/powerpoint/2010/main" val="124170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effectLst>
                  <a:outerShdw blurRad="38100" dist="38100" dir="2700000" algn="tl">
                    <a:srgbClr val="000000">
                      <a:alpha val="43137"/>
                    </a:srgbClr>
                  </a:outerShdw>
                </a:effectLst>
              </a:rPr>
              <a:t>Πόσιμο Νερό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τα Χαρακτηριστικά του</a:t>
            </a:r>
            <a:endParaRPr lang="el-GR"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85000" lnSpcReduction="10000"/>
          </a:bodyPr>
          <a:lstStyle/>
          <a:p>
            <a:pPr algn="just"/>
            <a:r>
              <a:rPr lang="el-GR" dirty="0" smtClean="0"/>
              <a:t>Νερό </a:t>
            </a:r>
            <a:r>
              <a:rPr lang="el-GR" dirty="0"/>
              <a:t>που είναι καθαρό από φυσική, χημική, βιολογική και μικροβιολογική άποψη και μπορεί να καταναλώνεται χωρίς να κινδυνεύει η υγεία του </a:t>
            </a:r>
            <a:r>
              <a:rPr lang="el-GR" dirty="0" smtClean="0"/>
              <a:t>ανθρώπου.</a:t>
            </a:r>
          </a:p>
          <a:p>
            <a:pPr algn="just"/>
            <a:r>
              <a:rPr lang="el-GR" dirty="0" smtClean="0"/>
              <a:t>Πρέπει </a:t>
            </a:r>
            <a:r>
              <a:rPr lang="el-GR" dirty="0"/>
              <a:t>να είναι άχρωμο, άοσμο, δροσερό και με ευχάριστη </a:t>
            </a:r>
            <a:r>
              <a:rPr lang="el-GR" dirty="0" smtClean="0"/>
              <a:t>γεύση.</a:t>
            </a:r>
          </a:p>
          <a:p>
            <a:pPr algn="just"/>
            <a:r>
              <a:rPr lang="el-GR" dirty="0" smtClean="0"/>
              <a:t>Δεν </a:t>
            </a:r>
            <a:r>
              <a:rPr lang="el-GR" dirty="0"/>
              <a:t>πρέπει να έχει μεγάλη σκληρότητα γιατί αυτή προκαλεί δυσκολίες στην καθημερινή αλλά και τη βιομηχανική του </a:t>
            </a:r>
            <a:r>
              <a:rPr lang="el-GR" dirty="0" smtClean="0"/>
              <a:t>χρήση.</a:t>
            </a:r>
          </a:p>
          <a:p>
            <a:pPr algn="just"/>
            <a:r>
              <a:rPr lang="el-GR" dirty="0" smtClean="0"/>
              <a:t>Δεν </a:t>
            </a:r>
            <a:r>
              <a:rPr lang="el-GR" dirty="0"/>
              <a:t>πρέπει να περιέχει μεγάλη ποσότητα οργανικών ουσιών, </a:t>
            </a:r>
            <a:r>
              <a:rPr lang="el-GR" dirty="0" err="1"/>
              <a:t>βαρέων</a:t>
            </a:r>
            <a:r>
              <a:rPr lang="el-GR" dirty="0"/>
              <a:t> μετάλλων ούτε και παθογόνα παράσιτα ή μικρόβια</a:t>
            </a:r>
            <a:r>
              <a:rPr lang="el-GR" dirty="0" smtClean="0"/>
              <a:t>.</a:t>
            </a:r>
          </a:p>
          <a:p>
            <a:pPr algn="just"/>
            <a:r>
              <a:rPr lang="el-GR" dirty="0" smtClean="0"/>
              <a:t>Η </a:t>
            </a:r>
            <a:r>
              <a:rPr lang="el-GR" dirty="0"/>
              <a:t>θερμοκρασία του νερού πρέπει να είναι σταθερή στους 10-15 βαθμούς </a:t>
            </a:r>
            <a:r>
              <a:rPr lang="haw-US" dirty="0"/>
              <a:t>°C</a:t>
            </a:r>
            <a:r>
              <a:rPr lang="el-GR" dirty="0"/>
              <a:t> (Κελσίου).</a:t>
            </a:r>
            <a:endParaRPr lang="haw-US" dirty="0"/>
          </a:p>
          <a:p>
            <a:endParaRPr lang="el-GR" dirty="0"/>
          </a:p>
        </p:txBody>
      </p:sp>
    </p:spTree>
    <p:extLst>
      <p:ext uri="{BB962C8B-B14F-4D97-AF65-F5344CB8AC3E}">
        <p14:creationId xmlns:p14="http://schemas.microsoft.com/office/powerpoint/2010/main" val="413139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332656"/>
            <a:ext cx="7859216" cy="867370"/>
          </a:xfrm>
        </p:spPr>
        <p:txBody>
          <a:bodyPr>
            <a:normAutofit fontScale="90000"/>
          </a:bodyPr>
          <a:lstStyle/>
          <a:p>
            <a:r>
              <a:rPr lang="el-GR" b="1" dirty="0">
                <a:effectLst>
                  <a:outerShdw blurRad="38100" dist="38100" dir="2700000" algn="tl">
                    <a:srgbClr val="000000">
                      <a:alpha val="43137"/>
                    </a:srgbClr>
                  </a:outerShdw>
                </a:effectLst>
              </a:rPr>
              <a:t>Πόσιμο Νερό </a:t>
            </a:r>
            <a:r>
              <a:rPr lang="el-GR" b="1" dirty="0" smtClean="0">
                <a:effectLst>
                  <a:outerShdw blurRad="38100" dist="38100" dir="2700000" algn="tl">
                    <a:srgbClr val="000000">
                      <a:alpha val="43137"/>
                    </a:srgbClr>
                  </a:outerShdw>
                </a:effectLst>
              </a:rPr>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και </a:t>
            </a:r>
            <a:r>
              <a:rPr lang="el-GR" b="1" dirty="0" smtClean="0">
                <a:effectLst>
                  <a:outerShdw blurRad="38100" dist="38100" dir="2700000" algn="tl">
                    <a:srgbClr val="000000">
                      <a:alpha val="43137"/>
                    </a:srgbClr>
                  </a:outerShdw>
                </a:effectLst>
                <a:cs typeface="Carlito" pitchFamily="34" charset="0"/>
              </a:rPr>
              <a:t>απολυμαντικά μέσα</a:t>
            </a:r>
            <a:r>
              <a:rPr lang="en-US" b="1" dirty="0" smtClean="0">
                <a:effectLst>
                  <a:outerShdw blurRad="38100" dist="38100" dir="2700000" algn="tl">
                    <a:srgbClr val="000000">
                      <a:alpha val="43137"/>
                    </a:srgbClr>
                  </a:outerShdw>
                </a:effectLst>
                <a:cs typeface="Carlito" pitchFamily="34" charset="0"/>
              </a:rPr>
              <a:t/>
            </a:r>
            <a:br>
              <a:rPr lang="en-US" b="1" dirty="0" smtClean="0">
                <a:effectLst>
                  <a:outerShdw blurRad="38100" dist="38100" dir="2700000" algn="tl">
                    <a:srgbClr val="000000">
                      <a:alpha val="43137"/>
                    </a:srgbClr>
                  </a:outerShdw>
                </a:effectLst>
                <a:cs typeface="Carlito" pitchFamily="34" charset="0"/>
              </a:rPr>
            </a:br>
            <a:endParaRPr lang="el-GR" b="1" dirty="0">
              <a:effectLst>
                <a:outerShdw blurRad="38100" dist="38100" dir="2700000" algn="tl">
                  <a:srgbClr val="000000">
                    <a:alpha val="43137"/>
                  </a:srgbClr>
                </a:outerShdw>
              </a:effectLst>
            </a:endParaRPr>
          </a:p>
        </p:txBody>
      </p:sp>
      <p:sp>
        <p:nvSpPr>
          <p:cNvPr id="3" name="Θέση περιεχομένου 2"/>
          <p:cNvSpPr>
            <a:spLocks noGrp="1"/>
          </p:cNvSpPr>
          <p:nvPr>
            <p:ph type="body" idx="1"/>
          </p:nvPr>
        </p:nvSpPr>
        <p:spPr>
          <a:xfrm>
            <a:off x="457199" y="1417638"/>
            <a:ext cx="8229599" cy="2155378"/>
          </a:xfrm>
        </p:spPr>
        <p:txBody>
          <a:bodyPr>
            <a:noAutofit/>
          </a:bodyPr>
          <a:lstStyle/>
          <a:p>
            <a:pPr algn="just"/>
            <a:r>
              <a:rPr lang="el-GR" sz="2200" b="0" dirty="0">
                <a:cs typeface="Arial" pitchFamily="34" charset="0"/>
              </a:rPr>
              <a:t>Για την απολύμανση του νερού </a:t>
            </a:r>
            <a:r>
              <a:rPr lang="el-GR" sz="2200" b="0" dirty="0" smtClean="0">
                <a:cs typeface="Arial" pitchFamily="34" charset="0"/>
              </a:rPr>
              <a:t>χρησιμοποιούνται </a:t>
            </a:r>
            <a:r>
              <a:rPr lang="el-GR" sz="2200" b="0" dirty="0">
                <a:cs typeface="Arial" pitchFamily="34" charset="0"/>
              </a:rPr>
              <a:t>συγκεκριμένες </a:t>
            </a:r>
            <a:r>
              <a:rPr lang="el-GR" sz="2200" b="0" dirty="0" smtClean="0">
                <a:cs typeface="Arial" pitchFamily="34" charset="0"/>
              </a:rPr>
              <a:t>μέθοδοι, είτε  με </a:t>
            </a:r>
            <a:r>
              <a:rPr lang="el-GR" sz="2200" b="0" u="sng" dirty="0" smtClean="0">
                <a:effectLst>
                  <a:outerShdw blurRad="38100" dist="38100" dir="2700000" algn="tl">
                    <a:srgbClr val="000000">
                      <a:alpha val="43137"/>
                    </a:srgbClr>
                  </a:outerShdw>
                </a:effectLst>
                <a:cs typeface="Arial" pitchFamily="34" charset="0"/>
              </a:rPr>
              <a:t>χημικές ουσίες </a:t>
            </a:r>
            <a:r>
              <a:rPr lang="el-GR" sz="2200" b="0" dirty="0" smtClean="0">
                <a:cs typeface="Arial" pitchFamily="34" charset="0"/>
              </a:rPr>
              <a:t>οι </a:t>
            </a:r>
            <a:r>
              <a:rPr lang="el-GR" sz="2200" b="0" dirty="0">
                <a:cs typeface="Arial" pitchFamily="34" charset="0"/>
              </a:rPr>
              <a:t>οποίες επιδρούν στο κύτταρο των μικροοργανισμών με αποτέλεσμα την καταστροφή </a:t>
            </a:r>
            <a:r>
              <a:rPr lang="el-GR" sz="2200" b="0" dirty="0" smtClean="0">
                <a:cs typeface="Arial" pitchFamily="34" charset="0"/>
              </a:rPr>
              <a:t>τους, είτε </a:t>
            </a:r>
            <a:r>
              <a:rPr lang="el-GR" sz="2200" b="0" u="sng" dirty="0" smtClean="0">
                <a:effectLst>
                  <a:outerShdw blurRad="38100" dist="38100" dir="2700000" algn="tl">
                    <a:srgbClr val="000000">
                      <a:alpha val="43137"/>
                    </a:srgbClr>
                  </a:outerShdw>
                </a:effectLst>
                <a:cs typeface="Arial" pitchFamily="34" charset="0"/>
              </a:rPr>
              <a:t>χωρίς χημικές ουσίες</a:t>
            </a:r>
            <a:r>
              <a:rPr lang="el-GR" sz="2200" b="0" dirty="0" smtClean="0">
                <a:cs typeface="Arial" pitchFamily="34" charset="0"/>
              </a:rPr>
              <a:t> όπου επιδρούν πάνω στους μολυσματικούς μικροοργανισμούς καταστρέφοντας τους.</a:t>
            </a:r>
          </a:p>
          <a:p>
            <a:r>
              <a:rPr lang="el-GR" sz="2200" i="1" u="sng" dirty="0" smtClean="0">
                <a:effectLst>
                  <a:outerShdw blurRad="38100" dist="38100" dir="2700000" algn="tl">
                    <a:srgbClr val="000000">
                      <a:alpha val="43137"/>
                    </a:srgbClr>
                  </a:outerShdw>
                </a:effectLst>
                <a:cs typeface="Arial" pitchFamily="34" charset="0"/>
              </a:rPr>
              <a:t>Παρακάτω αναφέρονται και οι τρόποι:</a:t>
            </a:r>
            <a:endParaRPr lang="el-GR" sz="2200" i="1" u="sng" dirty="0">
              <a:effectLst>
                <a:outerShdw blurRad="38100" dist="38100" dir="2700000" algn="tl">
                  <a:srgbClr val="000000">
                    <a:alpha val="43137"/>
                  </a:srgbClr>
                </a:outerShdw>
              </a:effectLst>
            </a:endParaRPr>
          </a:p>
        </p:txBody>
      </p:sp>
      <p:sp>
        <p:nvSpPr>
          <p:cNvPr id="4" name="Θέση περιεχομένου 3"/>
          <p:cNvSpPr>
            <a:spLocks noGrp="1"/>
          </p:cNvSpPr>
          <p:nvPr>
            <p:ph sz="quarter" idx="2"/>
          </p:nvPr>
        </p:nvSpPr>
        <p:spPr>
          <a:xfrm>
            <a:off x="395536" y="4005064"/>
            <a:ext cx="4040188" cy="2409131"/>
          </a:xfrm>
        </p:spPr>
        <p:txBody>
          <a:bodyPr>
            <a:normAutofit fontScale="92500" lnSpcReduction="10000"/>
          </a:bodyPr>
          <a:lstStyle/>
          <a:p>
            <a:r>
              <a:rPr lang="el-GR" b="1" i="1" u="sng" dirty="0"/>
              <a:t>Χλωρίωση</a:t>
            </a:r>
          </a:p>
          <a:p>
            <a:r>
              <a:rPr lang="el-GR" b="1" i="1" u="sng" dirty="0" smtClean="0"/>
              <a:t>Όζον</a:t>
            </a:r>
            <a:endParaRPr lang="el-GR" b="1" i="1" u="sng" dirty="0"/>
          </a:p>
          <a:p>
            <a:r>
              <a:rPr lang="el-GR" b="1" i="1" u="sng" dirty="0"/>
              <a:t>Διοξείδιο του Χλωρίου</a:t>
            </a:r>
          </a:p>
          <a:p>
            <a:r>
              <a:rPr lang="el-GR" b="1" i="1" u="sng" dirty="0"/>
              <a:t>Υπεριώδης Ακτινοβολία</a:t>
            </a:r>
          </a:p>
          <a:p>
            <a:r>
              <a:rPr lang="el-GR" b="1" i="1" u="sng" dirty="0"/>
              <a:t>Υπερμαγγανικό </a:t>
            </a:r>
            <a:r>
              <a:rPr lang="el-GR" b="1" i="1" u="sng" dirty="0" smtClean="0"/>
              <a:t>Κάλιο</a:t>
            </a:r>
          </a:p>
          <a:p>
            <a:r>
              <a:rPr lang="el-GR" b="1" u="sng" dirty="0"/>
              <a:t>Αντίστροφη Ώσμωση</a:t>
            </a:r>
            <a:endParaRPr lang="el-GR" b="1" i="1" u="sng" dirty="0"/>
          </a:p>
          <a:p>
            <a:endParaRPr lang="el-GR" dirty="0" smtClean="0"/>
          </a:p>
        </p:txBody>
      </p:sp>
      <p:pic>
        <p:nvPicPr>
          <p:cNvPr id="7" name="Picture 2"/>
          <p:cNvPicPr>
            <a:picLocks noGrp="1" noChangeAspect="1" noChangeArrowheads="1"/>
          </p:cNvPicPr>
          <p:nvPr>
            <p:ph sz="quarter" idx="4"/>
          </p:nvPr>
        </p:nvPicPr>
        <p:blipFill>
          <a:blip r:embed="rId2"/>
          <a:srcRect/>
          <a:stretch>
            <a:fillRect/>
          </a:stretch>
        </p:blipFill>
        <p:spPr bwMode="auto">
          <a:xfrm>
            <a:off x="4788024" y="3933056"/>
            <a:ext cx="4045579" cy="2418259"/>
          </a:xfrm>
          <a:prstGeom prst="rect">
            <a:avLst/>
          </a:prstGeom>
          <a:noFill/>
          <a:ln w="9525">
            <a:noFill/>
            <a:miter lim="800000"/>
            <a:headEnd/>
            <a:tailEnd/>
          </a:ln>
          <a:effectLst/>
        </p:spPr>
      </p:pic>
    </p:spTree>
    <p:extLst>
      <p:ext uri="{BB962C8B-B14F-4D97-AF65-F5344CB8AC3E}">
        <p14:creationId xmlns:p14="http://schemas.microsoft.com/office/powerpoint/2010/main" val="2879328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14290"/>
            <a:ext cx="8429684" cy="6370975"/>
          </a:xfrm>
          <a:prstGeom prst="rect">
            <a:avLst/>
          </a:prstGeom>
        </p:spPr>
        <p:txBody>
          <a:bodyPr wrap="square">
            <a:spAutoFit/>
          </a:bodyPr>
          <a:lstStyle/>
          <a:p>
            <a:pPr marL="342900" indent="-342900">
              <a:buFont typeface="Wingdings" panose="05000000000000000000" pitchFamily="2" charset="2"/>
              <a:buChar char="Ø"/>
            </a:pPr>
            <a:r>
              <a:rPr lang="el-GR" sz="2400" b="1" i="1" u="sng" dirty="0" smtClean="0"/>
              <a:t>Χλωρίωση</a:t>
            </a:r>
          </a:p>
          <a:p>
            <a:endParaRPr lang="el-GR" dirty="0" smtClean="0"/>
          </a:p>
          <a:p>
            <a:pPr algn="just"/>
            <a:r>
              <a:rPr lang="el-GR" dirty="0" smtClean="0">
                <a:latin typeface="Arial" pitchFamily="34" charset="0"/>
                <a:cs typeface="Arial" pitchFamily="34" charset="0"/>
              </a:rPr>
              <a:t>Μία ευρέως διαδεδομένη μέθοδος απολύμανσης είναι η χρήση ελεύθερου χλωρίου, το οποίο είναι τοξικό στους περισσότερους παθογόνους μικροοργανισμούς. Ελεύθερο (ή υπολειμματικό) είναι το χλώριο στην μοριακή του μορφή και τα παράγωγα του (</a:t>
            </a:r>
            <a:r>
              <a:rPr lang="el-GR" dirty="0" err="1" smtClean="0">
                <a:latin typeface="Arial" pitchFamily="34" charset="0"/>
                <a:cs typeface="Arial" pitchFamily="34" charset="0"/>
              </a:rPr>
              <a:t>υποχλωριώδες</a:t>
            </a:r>
            <a:r>
              <a:rPr lang="el-GR" dirty="0" smtClean="0">
                <a:latin typeface="Arial" pitchFamily="34" charset="0"/>
                <a:cs typeface="Arial" pitchFamily="34" charset="0"/>
              </a:rPr>
              <a:t> οξύ, </a:t>
            </a:r>
            <a:r>
              <a:rPr lang="el-GR" dirty="0" err="1" smtClean="0">
                <a:latin typeface="Arial" pitchFamily="34" charset="0"/>
                <a:cs typeface="Arial" pitchFamily="34" charset="0"/>
              </a:rPr>
              <a:t>υποχλωριώδη</a:t>
            </a:r>
            <a:r>
              <a:rPr lang="el-GR" dirty="0" smtClean="0">
                <a:latin typeface="Arial" pitchFamily="34" charset="0"/>
                <a:cs typeface="Arial" pitchFamily="34" charset="0"/>
              </a:rPr>
              <a:t> ιόντα).</a:t>
            </a:r>
          </a:p>
          <a:p>
            <a:pPr algn="just"/>
            <a:r>
              <a:rPr lang="el-GR" dirty="0" smtClean="0">
                <a:latin typeface="Arial" pitchFamily="34" charset="0"/>
                <a:cs typeface="Arial" pitchFamily="34" charset="0"/>
              </a:rPr>
              <a:t>Το χλώριο διατίθεται στο εμπόριο σε αέρια μορφή, σε υγρή (</a:t>
            </a:r>
            <a:r>
              <a:rPr lang="el-GR" dirty="0" err="1" smtClean="0">
                <a:latin typeface="Arial" pitchFamily="34" charset="0"/>
                <a:cs typeface="Arial" pitchFamily="34" charset="0"/>
              </a:rPr>
              <a:t>υποχλωριώδες</a:t>
            </a:r>
            <a:r>
              <a:rPr lang="el-GR" dirty="0" smtClean="0">
                <a:latin typeface="Arial" pitchFamily="34" charset="0"/>
                <a:cs typeface="Arial" pitchFamily="34" charset="0"/>
              </a:rPr>
              <a:t> νάτριο) ή σε σκόνη (</a:t>
            </a:r>
            <a:r>
              <a:rPr lang="el-GR" dirty="0" err="1" smtClean="0">
                <a:latin typeface="Arial" pitchFamily="34" charset="0"/>
                <a:cs typeface="Arial" pitchFamily="34" charset="0"/>
              </a:rPr>
              <a:t>υποχλωριωδών</a:t>
            </a:r>
            <a:r>
              <a:rPr lang="el-GR" dirty="0" smtClean="0">
                <a:latin typeface="Arial" pitchFamily="34" charset="0"/>
                <a:cs typeface="Arial" pitchFamily="34" charset="0"/>
              </a:rPr>
              <a:t> αλάτων). Όπου θα αναλύσουμε διεξοδικά στη συνέχεια της παρουσίασης μας και θα αναφερθούμε στις επιπτώσεις της.</a:t>
            </a:r>
          </a:p>
          <a:p>
            <a:endParaRPr lang="el-GR" dirty="0" smtClean="0"/>
          </a:p>
          <a:p>
            <a:pPr marL="342900" indent="-342900">
              <a:buFont typeface="Wingdings" panose="05000000000000000000" pitchFamily="2" charset="2"/>
              <a:buChar char="Ø"/>
            </a:pPr>
            <a:r>
              <a:rPr lang="el-GR" sz="2400" b="1" i="1" u="sng" dirty="0" smtClean="0"/>
              <a:t>Όζον</a:t>
            </a:r>
          </a:p>
          <a:p>
            <a:endParaRPr lang="el-GR" dirty="0" smtClean="0"/>
          </a:p>
          <a:p>
            <a:pPr algn="just"/>
            <a:r>
              <a:rPr lang="el-GR" dirty="0" smtClean="0">
                <a:latin typeface="Arial" pitchFamily="34" charset="0"/>
                <a:cs typeface="Arial" pitchFamily="34" charset="0"/>
              </a:rPr>
              <a:t>Είναι το ισχυρότερο από τα κοινά απολυμαντικά και δεν δημιουργεί </a:t>
            </a:r>
            <a:r>
              <a:rPr lang="el-GR" dirty="0" err="1" smtClean="0">
                <a:latin typeface="Arial" pitchFamily="34" charset="0"/>
                <a:cs typeface="Arial" pitchFamily="34" charset="0"/>
              </a:rPr>
              <a:t>τριαλομεθάνια</a:t>
            </a:r>
            <a:r>
              <a:rPr lang="el-GR" dirty="0" smtClean="0">
                <a:latin typeface="Arial" pitchFamily="34" charset="0"/>
                <a:cs typeface="Arial" pitchFamily="34" charset="0"/>
              </a:rPr>
              <a:t>. Η δράση του όμως επηρεάζεται από το </a:t>
            </a:r>
            <a:r>
              <a:rPr lang="el-GR" dirty="0" err="1" smtClean="0">
                <a:latin typeface="Arial" pitchFamily="34" charset="0"/>
                <a:cs typeface="Arial" pitchFamily="34" charset="0"/>
              </a:rPr>
              <a:t>pH</a:t>
            </a:r>
            <a:r>
              <a:rPr lang="el-GR" dirty="0" smtClean="0">
                <a:latin typeface="Arial" pitchFamily="34" charset="0"/>
                <a:cs typeface="Arial" pitchFamily="34" charset="0"/>
              </a:rPr>
              <a:t> του νερού, από το μονοξείδιο ή διοξείδιο του άνθρακα και από διάφορες οργανικές ή ανόργανες ουσίες που βρίσκονται στο νερό. Επειδή στη θερμοκρασία και πίεση του περιβάλλοντος είναι ένα ασταθές αέριο, πρέπει να παρασκευάζεται στο σημείο χρήσης. Μετά την εισαγωγή του στο νερό, παραμένει για ένα μικρό χρονικό διάστημα, αρκετό για την απολύμανση και στη συνέχεια αποσυντίθεται.</a:t>
            </a:r>
          </a:p>
          <a:p>
            <a:pPr algn="just"/>
            <a:r>
              <a:rPr lang="el-GR" dirty="0" smtClean="0">
                <a:latin typeface="Arial" pitchFamily="34" charset="0"/>
                <a:cs typeface="Arial" pitchFamily="34" charset="0"/>
              </a:rPr>
              <a:t>Το όζον καταστρέφει την βασική δομή του μικροβιακού κυττάρου (μέσω οξειδωτικών αντιδράσεων), εφόσον δεν υπάρχει αυξημένη θολερότητα στο νερό (η οποία προστατεύει τα κύτταρα των μικροοργανισμών).</a:t>
            </a:r>
            <a:endParaRPr lang="el-GR" dirty="0">
              <a:latin typeface="Arial" pitchFamily="34" charset="0"/>
              <a:cs typeface="Arial" pitchFamily="34" charset="0"/>
            </a:endParaRPr>
          </a:p>
        </p:txBody>
      </p:sp>
    </p:spTree>
    <p:extLst>
      <p:ext uri="{BB962C8B-B14F-4D97-AF65-F5344CB8AC3E}">
        <p14:creationId xmlns:p14="http://schemas.microsoft.com/office/powerpoint/2010/main" val="1175193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14290"/>
            <a:ext cx="8215370" cy="2400657"/>
          </a:xfrm>
          <a:prstGeom prst="rect">
            <a:avLst/>
          </a:prstGeom>
        </p:spPr>
        <p:txBody>
          <a:bodyPr wrap="square">
            <a:spAutoFit/>
          </a:bodyPr>
          <a:lstStyle/>
          <a:p>
            <a:pPr marL="342900" indent="-342900">
              <a:buFont typeface="Wingdings" panose="05000000000000000000" pitchFamily="2" charset="2"/>
              <a:buChar char="Ø"/>
            </a:pPr>
            <a:r>
              <a:rPr lang="el-GR" sz="2400" b="1" i="1" u="sng" dirty="0" smtClean="0"/>
              <a:t>Διοξείδιο του Χλωρίου</a:t>
            </a:r>
          </a:p>
          <a:p>
            <a:endParaRPr lang="el-GR" dirty="0" smtClean="0"/>
          </a:p>
          <a:p>
            <a:pPr algn="just"/>
            <a:r>
              <a:rPr lang="el-GR" dirty="0" smtClean="0">
                <a:latin typeface="Arial" pitchFamily="34" charset="0"/>
                <a:cs typeface="Arial" pitchFamily="34" charset="0"/>
              </a:rPr>
              <a:t>Έχει καλή απολυμαντική δράση και δημιουργεί πολύ λίγα παραπροϊόντα, όπως </a:t>
            </a:r>
            <a:r>
              <a:rPr lang="el-GR" dirty="0" err="1" smtClean="0">
                <a:latin typeface="Arial" pitchFamily="34" charset="0"/>
                <a:cs typeface="Arial" pitchFamily="34" charset="0"/>
              </a:rPr>
              <a:t>τριαλομεθάνια</a:t>
            </a:r>
            <a:r>
              <a:rPr lang="el-GR" dirty="0" smtClean="0">
                <a:latin typeface="Arial" pitchFamily="34" charset="0"/>
                <a:cs typeface="Arial" pitchFamily="34" charset="0"/>
              </a:rPr>
              <a:t>. Είναι όμως ασταθές αέριο και δεν μπορεί να παραχθεί σε εμπορεύσιμη μορφή, αλλά πρέπει να παράγεται στο σημείο χρήσης κάτω από αυστηρές διαδικασίες ασφαλείας.</a:t>
            </a:r>
          </a:p>
          <a:p>
            <a:pPr algn="just"/>
            <a:r>
              <a:rPr lang="el-GR" dirty="0" smtClean="0">
                <a:latin typeface="Arial" pitchFamily="34" charset="0"/>
                <a:cs typeface="Arial" pitchFamily="34" charset="0"/>
              </a:rPr>
              <a:t>Σε σύγκριση με το ελεύθερο χλώριο παρουσιάζει καλύτερη δράση έναντι παθογόνων βακτηρίων και μικρότερη δράση έναντι ιών.</a:t>
            </a:r>
            <a:endParaRPr lang="el-GR" dirty="0">
              <a:latin typeface="Arial" pitchFamily="34" charset="0"/>
              <a:cs typeface="Arial" pitchFamily="34" charset="0"/>
            </a:endParaRPr>
          </a:p>
        </p:txBody>
      </p:sp>
      <p:sp>
        <p:nvSpPr>
          <p:cNvPr id="3" name="2 - Ορθογώνιο"/>
          <p:cNvSpPr/>
          <p:nvPr/>
        </p:nvSpPr>
        <p:spPr>
          <a:xfrm>
            <a:off x="357158" y="2857497"/>
            <a:ext cx="8358246" cy="3785652"/>
          </a:xfrm>
          <a:prstGeom prst="rect">
            <a:avLst/>
          </a:prstGeom>
        </p:spPr>
        <p:txBody>
          <a:bodyPr wrap="square">
            <a:spAutoFit/>
          </a:bodyPr>
          <a:lstStyle/>
          <a:p>
            <a:pPr marL="342900" indent="-342900">
              <a:buFont typeface="Wingdings" panose="05000000000000000000" pitchFamily="2" charset="2"/>
              <a:buChar char="Ø"/>
            </a:pPr>
            <a:r>
              <a:rPr lang="el-GR" sz="2400" b="1" i="1" u="sng" dirty="0" smtClean="0"/>
              <a:t>Υπεριώδης Ακτινοβολία</a:t>
            </a:r>
          </a:p>
          <a:p>
            <a:endParaRPr lang="el-GR" dirty="0" smtClean="0"/>
          </a:p>
          <a:p>
            <a:pPr algn="just"/>
            <a:r>
              <a:rPr lang="el-GR" dirty="0" smtClean="0">
                <a:latin typeface="Arial" pitchFamily="34" charset="0"/>
                <a:cs typeface="Arial" pitchFamily="34" charset="0"/>
              </a:rPr>
              <a:t>Αδρανοποιεί βακτήρια και ιούς, ενώ έχει μικρότερη αποτελεσματικότητα έναντι των πρωτόζωων. Μπορεί να χρησιμοποιηθεί σε υπόγεια νερά ή νερά προς εμφιάλωση και δεν δημιουργούνται καθόλου παραπροϊόντα όπως </a:t>
            </a:r>
            <a:r>
              <a:rPr lang="el-GR" dirty="0" err="1" smtClean="0">
                <a:latin typeface="Arial" pitchFamily="34" charset="0"/>
                <a:cs typeface="Arial" pitchFamily="34" charset="0"/>
              </a:rPr>
              <a:t>τριαλομεθάνια</a:t>
            </a:r>
            <a:r>
              <a:rPr lang="el-GR" dirty="0" smtClean="0">
                <a:latin typeface="Arial" pitchFamily="34" charset="0"/>
                <a:cs typeface="Arial" pitchFamily="34" charset="0"/>
              </a:rPr>
              <a:t>.</a:t>
            </a:r>
          </a:p>
          <a:p>
            <a:pPr algn="just"/>
            <a:r>
              <a:rPr lang="el-GR" dirty="0" smtClean="0">
                <a:latin typeface="Arial" pitchFamily="34" charset="0"/>
                <a:cs typeface="Arial" pitchFamily="34" charset="0"/>
              </a:rPr>
              <a:t>Η υπεριώδης ακτινοβολία δεν σκοτώνει μικροοργανισμούς αλλά αδρανοποιεί το πυρηνικό DNA με αποτέλεσμα να μην λειτουργεί ο αναπαραγωγικός μηχανισμός. Εδώ πρέπει να επισημάνουμε το φαινόμενο της </a:t>
            </a:r>
            <a:r>
              <a:rPr lang="el-GR" dirty="0" err="1" smtClean="0">
                <a:latin typeface="Arial" pitchFamily="34" charset="0"/>
                <a:cs typeface="Arial" pitchFamily="34" charset="0"/>
              </a:rPr>
              <a:t>φωτοενεργοποίησης</a:t>
            </a:r>
            <a:r>
              <a:rPr lang="el-GR" dirty="0" smtClean="0">
                <a:latin typeface="Arial" pitchFamily="34" charset="0"/>
                <a:cs typeface="Arial" pitchFamily="34" charset="0"/>
              </a:rPr>
              <a:t> (</a:t>
            </a:r>
            <a:r>
              <a:rPr lang="el-GR" dirty="0" err="1" smtClean="0">
                <a:latin typeface="Arial" pitchFamily="34" charset="0"/>
                <a:cs typeface="Arial" pitchFamily="34" charset="0"/>
              </a:rPr>
              <a:t>photoreactivation</a:t>
            </a:r>
            <a:r>
              <a:rPr lang="el-GR" dirty="0" smtClean="0">
                <a:latin typeface="Arial" pitchFamily="34" charset="0"/>
                <a:cs typeface="Arial" pitchFamily="34" charset="0"/>
              </a:rPr>
              <a:t>). Η επίδραση του φωτός ορισμένου κύματος είναι δυνατόν να </a:t>
            </a:r>
            <a:r>
              <a:rPr lang="el-GR" dirty="0" err="1" smtClean="0">
                <a:latin typeface="Arial" pitchFamily="34" charset="0"/>
                <a:cs typeface="Arial" pitchFamily="34" charset="0"/>
              </a:rPr>
              <a:t>επανεργοποιήσει</a:t>
            </a:r>
            <a:r>
              <a:rPr lang="el-GR" dirty="0" smtClean="0">
                <a:latin typeface="Arial" pitchFamily="34" charset="0"/>
                <a:cs typeface="Arial" pitchFamily="34" charset="0"/>
              </a:rPr>
              <a:t> ορισμένους μικροοργανισμούς οι οποίοι στην συνέχεια θα πολλαπλασιαστούν και θα γίνουν λοιμογόνοι. Αυτό το φαινόμενο παρατηρείται σε ορισμένα βακτήρια (</a:t>
            </a:r>
            <a:r>
              <a:rPr lang="el-GR" dirty="0" err="1" smtClean="0">
                <a:latin typeface="Arial" pitchFamily="34" charset="0"/>
                <a:cs typeface="Arial" pitchFamily="34" charset="0"/>
              </a:rPr>
              <a:t>κολοβακτηριοειδή</a:t>
            </a:r>
            <a:r>
              <a:rPr lang="el-GR" dirty="0" smtClean="0">
                <a:latin typeface="Arial" pitchFamily="34" charset="0"/>
                <a:cs typeface="Arial" pitchFamily="34" charset="0"/>
              </a:rPr>
              <a:t>, </a:t>
            </a:r>
            <a:r>
              <a:rPr lang="el-GR" dirty="0" err="1" smtClean="0">
                <a:latin typeface="Arial" pitchFamily="34" charset="0"/>
                <a:cs typeface="Arial" pitchFamily="34" charset="0"/>
              </a:rPr>
              <a:t>σιγκέλλες</a:t>
            </a:r>
            <a:r>
              <a:rPr lang="el-GR" dirty="0" smtClean="0">
                <a:latin typeface="Arial" pitchFamily="34" charset="0"/>
                <a:cs typeface="Arial" pitchFamily="34" charset="0"/>
              </a:rPr>
              <a:t>) ενώ δεν παρατηρείται στους ιούς.</a:t>
            </a:r>
            <a:endParaRPr lang="el-GR" dirty="0">
              <a:latin typeface="Arial" pitchFamily="34" charset="0"/>
              <a:cs typeface="Arial" pitchFamily="34" charset="0"/>
            </a:endParaRPr>
          </a:p>
        </p:txBody>
      </p:sp>
    </p:spTree>
    <p:extLst>
      <p:ext uri="{BB962C8B-B14F-4D97-AF65-F5344CB8AC3E}">
        <p14:creationId xmlns:p14="http://schemas.microsoft.com/office/powerpoint/2010/main" val="280830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85728"/>
            <a:ext cx="8215370" cy="2400657"/>
          </a:xfrm>
          <a:prstGeom prst="rect">
            <a:avLst/>
          </a:prstGeom>
        </p:spPr>
        <p:txBody>
          <a:bodyPr wrap="square">
            <a:spAutoFit/>
          </a:bodyPr>
          <a:lstStyle/>
          <a:p>
            <a:pPr marL="342900" indent="-342900">
              <a:buFont typeface="Wingdings" panose="05000000000000000000" pitchFamily="2" charset="2"/>
              <a:buChar char="Ø"/>
            </a:pPr>
            <a:r>
              <a:rPr lang="el-GR" sz="2400" b="1" i="1" u="sng" dirty="0" smtClean="0"/>
              <a:t>Υπερμαγγανικό Κάλιο</a:t>
            </a:r>
          </a:p>
          <a:p>
            <a:pPr algn="just"/>
            <a:endParaRPr lang="el-GR" dirty="0" smtClean="0">
              <a:latin typeface="Arial" pitchFamily="34" charset="0"/>
              <a:cs typeface="Arial" pitchFamily="34" charset="0"/>
            </a:endParaRPr>
          </a:p>
          <a:p>
            <a:pPr algn="just"/>
            <a:r>
              <a:rPr lang="el-GR" dirty="0" smtClean="0">
                <a:latin typeface="Arial" pitchFamily="34" charset="0"/>
                <a:cs typeface="Arial" pitchFamily="34" charset="0"/>
              </a:rPr>
              <a:t>Δεν χρησιμοποιείται ως κύριο απολυμαντικό, αλλά για την διατήρηση της ποιότητας του νερού. Βελτιώνει τα οργανοληπτικά χαρακτηριστικά του νερού, όπως την οσμή και το χρώμα, μετά την απολύμανση ενώ βοηθάει στην απομάκρυνση σιδήρου και μαγγανίου.</a:t>
            </a:r>
          </a:p>
          <a:p>
            <a:pPr algn="just"/>
            <a:r>
              <a:rPr lang="el-GR" dirty="0" smtClean="0">
                <a:latin typeface="Arial" pitchFamily="34" charset="0"/>
                <a:cs typeface="Arial" pitchFamily="34" charset="0"/>
              </a:rPr>
              <a:t>Η απολυμαντική του δράση είναι καλύτερη σε όξινο περιβάλλον και μπορεί να αντιμετωπίσει προβλήματα από </a:t>
            </a:r>
            <a:r>
              <a:rPr lang="el-GR" dirty="0" err="1" smtClean="0">
                <a:latin typeface="Arial" pitchFamily="34" charset="0"/>
                <a:cs typeface="Arial" pitchFamily="34" charset="0"/>
              </a:rPr>
              <a:t>Legionella</a:t>
            </a:r>
            <a:r>
              <a:rPr lang="el-GR" dirty="0" smtClean="0">
                <a:latin typeface="Arial" pitchFamily="34" charset="0"/>
                <a:cs typeface="Arial" pitchFamily="34" charset="0"/>
              </a:rPr>
              <a:t> ή από ιό της </a:t>
            </a:r>
            <a:r>
              <a:rPr lang="el-GR" dirty="0" err="1" smtClean="0">
                <a:latin typeface="Arial" pitchFamily="34" charset="0"/>
                <a:cs typeface="Arial" pitchFamily="34" charset="0"/>
              </a:rPr>
              <a:t>πολιομυελύτιδος</a:t>
            </a:r>
            <a:r>
              <a:rPr lang="el-GR" dirty="0" smtClean="0">
                <a:latin typeface="Arial" pitchFamily="34" charset="0"/>
                <a:cs typeface="Arial" pitchFamily="34" charset="0"/>
              </a:rPr>
              <a:t>.</a:t>
            </a:r>
          </a:p>
        </p:txBody>
      </p:sp>
      <p:pic>
        <p:nvPicPr>
          <p:cNvPr id="3074" name="Picture 2"/>
          <p:cNvPicPr>
            <a:picLocks noChangeAspect="1" noChangeArrowheads="1"/>
          </p:cNvPicPr>
          <p:nvPr/>
        </p:nvPicPr>
        <p:blipFill>
          <a:blip r:embed="rId2"/>
          <a:srcRect/>
          <a:stretch>
            <a:fillRect/>
          </a:stretch>
        </p:blipFill>
        <p:spPr bwMode="auto">
          <a:xfrm>
            <a:off x="1571604" y="3000372"/>
            <a:ext cx="5865901" cy="3357586"/>
          </a:xfrm>
          <a:prstGeom prst="rect">
            <a:avLst/>
          </a:prstGeom>
          <a:noFill/>
          <a:ln w="9525">
            <a:noFill/>
            <a:miter lim="800000"/>
            <a:headEnd/>
            <a:tailEnd/>
          </a:ln>
          <a:effectLst/>
        </p:spPr>
      </p:pic>
    </p:spTree>
    <p:extLst>
      <p:ext uri="{BB962C8B-B14F-4D97-AF65-F5344CB8AC3E}">
        <p14:creationId xmlns:p14="http://schemas.microsoft.com/office/powerpoint/2010/main" val="2745253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395536" y="260648"/>
            <a:ext cx="8291264" cy="6408712"/>
          </a:xfrm>
        </p:spPr>
        <p:txBody>
          <a:bodyPr>
            <a:normAutofit fontScale="32500" lnSpcReduction="20000"/>
          </a:bodyPr>
          <a:lstStyle/>
          <a:p>
            <a:pPr>
              <a:buFont typeface="Wingdings" panose="05000000000000000000" pitchFamily="2" charset="2"/>
              <a:buChar char="Ø"/>
            </a:pPr>
            <a:r>
              <a:rPr lang="el-GR" sz="7400" b="1" u="sng" dirty="0"/>
              <a:t>Αντίστροφη </a:t>
            </a:r>
            <a:r>
              <a:rPr lang="el-GR" sz="7400" b="1" u="sng" dirty="0" smtClean="0"/>
              <a:t>Ώσμωση</a:t>
            </a:r>
          </a:p>
          <a:p>
            <a:pPr marL="0" indent="0">
              <a:buNone/>
            </a:pPr>
            <a:endParaRPr lang="el-GR" sz="5100" b="1" u="sng" dirty="0" smtClean="0"/>
          </a:p>
          <a:p>
            <a:pPr marL="0" indent="0" algn="just">
              <a:buNone/>
            </a:pPr>
            <a:r>
              <a:rPr lang="el-GR" sz="5400" i="1" dirty="0">
                <a:latin typeface="Arial" panose="020B0604020202020204" pitchFamily="34" charset="0"/>
                <a:cs typeface="Arial" panose="020B0604020202020204" pitchFamily="34" charset="0"/>
              </a:rPr>
              <a:t>Η αντίστροφη ώσμωση είναι μια διαδικασία η οποία αναγκάζει, με την εφαρμογή πίεσης, να περάσει το νερό μέσω μιας </a:t>
            </a:r>
            <a:r>
              <a:rPr lang="el-GR" sz="5400" i="1" dirty="0" err="1">
                <a:latin typeface="Arial" panose="020B0604020202020204" pitchFamily="34" charset="0"/>
                <a:cs typeface="Arial" panose="020B0604020202020204" pitchFamily="34" charset="0"/>
              </a:rPr>
              <a:t>ημιπορώδους</a:t>
            </a:r>
            <a:r>
              <a:rPr lang="el-GR" sz="5400" i="1" dirty="0">
                <a:latin typeface="Arial" panose="020B0604020202020204" pitchFamily="34" charset="0"/>
                <a:cs typeface="Arial" panose="020B0604020202020204" pitchFamily="34" charset="0"/>
              </a:rPr>
              <a:t> μεμβράνης, που μέσω της πίεσης, απορρίπτει τα βαριά ιχνοστοιχεία, τα άλατα και τα ανόργανα συστατικά</a:t>
            </a:r>
            <a:r>
              <a:rPr lang="el-GR" sz="5400" i="1" dirty="0" smtClean="0">
                <a:latin typeface="Arial" panose="020B0604020202020204" pitchFamily="34" charset="0"/>
                <a:cs typeface="Arial" panose="020B0604020202020204" pitchFamily="34" charset="0"/>
              </a:rPr>
              <a:t>.</a:t>
            </a:r>
            <a:endParaRPr lang="el-GR" i="1" dirty="0" smtClean="0"/>
          </a:p>
          <a:p>
            <a:pPr algn="just">
              <a:buNone/>
            </a:pPr>
            <a:endParaRPr lang="el-GR" sz="3700" i="1" dirty="0">
              <a:latin typeface="Arial" panose="020B0604020202020204" pitchFamily="34" charset="0"/>
              <a:cs typeface="Arial" panose="020B0604020202020204" pitchFamily="34" charset="0"/>
            </a:endParaRPr>
          </a:p>
          <a:p>
            <a:pPr>
              <a:buNone/>
            </a:pPr>
            <a:r>
              <a:rPr lang="haw-US" sz="5500" i="1" dirty="0" smtClean="0">
                <a:effectLst>
                  <a:outerShdw blurRad="38100" dist="38100" dir="2700000" algn="tl">
                    <a:srgbClr val="000000">
                      <a:alpha val="43137"/>
                    </a:srgbClr>
                  </a:outerShdw>
                </a:effectLst>
                <a:cs typeface="Arial" panose="020B0604020202020204" pitchFamily="34" charset="0"/>
              </a:rPr>
              <a:t>Η </a:t>
            </a:r>
            <a:r>
              <a:rPr lang="haw-US" sz="5500" i="1" dirty="0">
                <a:effectLst>
                  <a:outerShdw blurRad="38100" dist="38100" dir="2700000" algn="tl">
                    <a:srgbClr val="000000">
                      <a:alpha val="43137"/>
                    </a:srgbClr>
                  </a:outerShdw>
                </a:effectLst>
                <a:cs typeface="Arial" panose="020B0604020202020204" pitchFamily="34" charset="0"/>
              </a:rPr>
              <a:t>μέθοδος της αντίστροφης ώσμωσης:</a:t>
            </a:r>
            <a:endParaRPr lang="en-US" sz="5500" i="1" dirty="0">
              <a:effectLst>
                <a:outerShdw blurRad="38100" dist="38100" dir="2700000" algn="tl">
                  <a:srgbClr val="000000">
                    <a:alpha val="43137"/>
                  </a:srgbClr>
                </a:outerShdw>
              </a:effectLst>
              <a:cs typeface="Arial" panose="020B0604020202020204" pitchFamily="34" charset="0"/>
            </a:endParaRPr>
          </a:p>
          <a:p>
            <a:pPr>
              <a:buNone/>
            </a:pPr>
            <a:endParaRPr lang="haw-US" sz="3700" i="1" dirty="0">
              <a:latin typeface="Arial" panose="020B0604020202020204" pitchFamily="34" charset="0"/>
              <a:cs typeface="Arial" panose="020B0604020202020204" pitchFamily="34" charset="0"/>
            </a:endParaRPr>
          </a:p>
          <a:p>
            <a:r>
              <a:rPr lang="haw-US" sz="4300" dirty="0">
                <a:latin typeface="Arial" panose="020B0604020202020204" pitchFamily="34" charset="0"/>
                <a:cs typeface="Arial" panose="020B0604020202020204" pitchFamily="34" charset="0"/>
              </a:rPr>
              <a:t>Συγκρατεί σε μεγάλο ποσοστό αποτελεσματικά άλατα, μόλυβδο, βακτήρια, φυτοφάρμακα και εντομοκτό</a:t>
            </a:r>
            <a:r>
              <a:rPr lang="el-GR" sz="4300" dirty="0" smtClean="0">
                <a:latin typeface="Arial" panose="020B0604020202020204" pitchFamily="34" charset="0"/>
                <a:cs typeface="Arial" panose="020B0604020202020204" pitchFamily="34" charset="0"/>
              </a:rPr>
              <a:t>να</a:t>
            </a:r>
          </a:p>
          <a:p>
            <a:endParaRPr lang="el-GR" sz="4300" dirty="0" smtClean="0">
              <a:latin typeface="Arial" panose="020B0604020202020204" pitchFamily="34" charset="0"/>
              <a:cs typeface="Arial" panose="020B0604020202020204" pitchFamily="34" charset="0"/>
            </a:endParaRPr>
          </a:p>
          <a:p>
            <a:r>
              <a:rPr lang="haw-US" sz="4300" dirty="0" smtClean="0">
                <a:latin typeface="Arial" panose="020B0604020202020204" pitchFamily="34" charset="0"/>
                <a:cs typeface="Arial" panose="020B0604020202020204" pitchFamily="34" charset="0"/>
              </a:rPr>
              <a:t>Στερεί </a:t>
            </a:r>
            <a:r>
              <a:rPr lang="haw-US" sz="4300" dirty="0">
                <a:latin typeface="Arial" panose="020B0604020202020204" pitchFamily="34" charset="0"/>
                <a:cs typeface="Arial" panose="020B0604020202020204" pitchFamily="34" charset="0"/>
              </a:rPr>
              <a:t>το νερό από ωφέλιμα μέταλλα και ιχνοστοιχεία για τον οργανισμό </a:t>
            </a:r>
            <a:r>
              <a:rPr lang="haw-US" sz="4300" dirty="0" smtClean="0">
                <a:latin typeface="Arial" panose="020B0604020202020204" pitchFamily="34" charset="0"/>
                <a:cs typeface="Arial" panose="020B0604020202020204" pitchFamily="34" charset="0"/>
              </a:rPr>
              <a:t>μας</a:t>
            </a:r>
          </a:p>
          <a:p>
            <a:endParaRPr lang="el-GR" sz="4300" dirty="0">
              <a:latin typeface="Arial" panose="020B0604020202020204" pitchFamily="34" charset="0"/>
              <a:cs typeface="Arial" panose="020B0604020202020204" pitchFamily="34" charset="0"/>
            </a:endParaRPr>
          </a:p>
          <a:p>
            <a:r>
              <a:rPr lang="haw-US" sz="4300" dirty="0" smtClean="0">
                <a:latin typeface="Arial" panose="020B0604020202020204" pitchFamily="34" charset="0"/>
                <a:cs typeface="Arial" panose="020B0604020202020204" pitchFamily="34" charset="0"/>
              </a:rPr>
              <a:t>Το </a:t>
            </a:r>
            <a:r>
              <a:rPr lang="haw-US" sz="4300" dirty="0">
                <a:latin typeface="Arial" panose="020B0604020202020204" pitchFamily="34" charset="0"/>
                <a:cs typeface="Arial" panose="020B0604020202020204" pitchFamily="34" charset="0"/>
              </a:rPr>
              <a:t>κόστος είναι </a:t>
            </a:r>
            <a:r>
              <a:rPr lang="haw-US" sz="4300" dirty="0" smtClean="0">
                <a:latin typeface="Arial" panose="020B0604020202020204" pitchFamily="34" charset="0"/>
                <a:cs typeface="Arial" panose="020B0604020202020204" pitchFamily="34" charset="0"/>
              </a:rPr>
              <a:t>μεγάλο</a:t>
            </a:r>
            <a:endParaRPr lang="el-GR" sz="4300" dirty="0" smtClean="0">
              <a:latin typeface="Arial" panose="020B0604020202020204" pitchFamily="34" charset="0"/>
              <a:cs typeface="Arial" panose="020B0604020202020204" pitchFamily="34" charset="0"/>
            </a:endParaRPr>
          </a:p>
          <a:p>
            <a:endParaRPr lang="el-GR" sz="4300" dirty="0">
              <a:latin typeface="Arial" panose="020B0604020202020204" pitchFamily="34" charset="0"/>
              <a:cs typeface="Arial" panose="020B0604020202020204" pitchFamily="34" charset="0"/>
            </a:endParaRPr>
          </a:p>
          <a:p>
            <a:r>
              <a:rPr lang="haw-US" sz="4300" dirty="0" smtClean="0">
                <a:latin typeface="Arial" panose="020B0604020202020204" pitchFamily="34" charset="0"/>
                <a:cs typeface="Arial" panose="020B0604020202020204" pitchFamily="34" charset="0"/>
              </a:rPr>
              <a:t>Η </a:t>
            </a:r>
            <a:r>
              <a:rPr lang="haw-US" sz="4300" dirty="0">
                <a:latin typeface="Arial" panose="020B0604020202020204" pitchFamily="34" charset="0"/>
                <a:cs typeface="Arial" panose="020B0604020202020204" pitchFamily="34" charset="0"/>
              </a:rPr>
              <a:t>ταχύτητα καθαρισμού είναι αργ</a:t>
            </a:r>
            <a:r>
              <a:rPr lang="el-GR" sz="4300" dirty="0">
                <a:latin typeface="Arial" panose="020B0604020202020204" pitchFamily="34" charset="0"/>
                <a:cs typeface="Arial" panose="020B0604020202020204" pitchFamily="34" charset="0"/>
              </a:rPr>
              <a:t>ή</a:t>
            </a:r>
            <a:br>
              <a:rPr lang="el-GR" sz="4300" dirty="0">
                <a:latin typeface="Arial" panose="020B0604020202020204" pitchFamily="34" charset="0"/>
                <a:cs typeface="Arial" panose="020B0604020202020204" pitchFamily="34" charset="0"/>
              </a:rPr>
            </a:br>
            <a:endParaRPr lang="el-GR" sz="4300" dirty="0">
              <a:latin typeface="Arial" panose="020B0604020202020204" pitchFamily="34" charset="0"/>
              <a:cs typeface="Arial" panose="020B0604020202020204" pitchFamily="34" charset="0"/>
            </a:endParaRPr>
          </a:p>
          <a:p>
            <a:r>
              <a:rPr lang="haw-US" sz="4300" dirty="0">
                <a:latin typeface="Arial" panose="020B0604020202020204" pitchFamily="34" charset="0"/>
                <a:cs typeface="Arial" panose="020B0604020202020204" pitchFamily="34" charset="0"/>
              </a:rPr>
              <a:t>Σπαταλά μεγάλη ποσότητα νερού (γύρω στο 60% του αρχικού νερού πετιέται) και η συσκευή χρειάζεται χώρο</a:t>
            </a:r>
            <a:endParaRPr lang="el-GR" sz="4300" dirty="0">
              <a:latin typeface="Arial" panose="020B0604020202020204" pitchFamily="34" charset="0"/>
              <a:cs typeface="Arial" panose="020B0604020202020204" pitchFamily="34" charset="0"/>
            </a:endParaRPr>
          </a:p>
          <a:p>
            <a:endParaRPr lang="el-GR" sz="4300" dirty="0">
              <a:latin typeface="Arial" panose="020B0604020202020204" pitchFamily="34" charset="0"/>
              <a:cs typeface="Arial" panose="020B0604020202020204" pitchFamily="34" charset="0"/>
            </a:endParaRPr>
          </a:p>
          <a:p>
            <a:r>
              <a:rPr lang="haw-US" sz="4300" dirty="0">
                <a:latin typeface="Arial" panose="020B0604020202020204" pitchFamily="34" charset="0"/>
                <a:cs typeface="Arial" panose="020B0604020202020204" pitchFamily="34" charset="0"/>
              </a:rPr>
              <a:t>Η λειτουργία της συσκευής εξαρτάται από τη πίεση του νερού στο δίκτυο</a:t>
            </a:r>
            <a:r>
              <a:rPr lang="el-GR" sz="4300" dirty="0">
                <a:latin typeface="Arial" panose="020B0604020202020204" pitchFamily="34" charset="0"/>
                <a:cs typeface="Arial" panose="020B0604020202020204" pitchFamily="34" charset="0"/>
              </a:rPr>
              <a:t/>
            </a:r>
            <a:br>
              <a:rPr lang="el-GR" sz="4300" dirty="0">
                <a:latin typeface="Arial" panose="020B0604020202020204" pitchFamily="34" charset="0"/>
                <a:cs typeface="Arial" panose="020B0604020202020204" pitchFamily="34" charset="0"/>
              </a:rPr>
            </a:br>
            <a:endParaRPr lang="el-GR" sz="4300" dirty="0">
              <a:latin typeface="Arial" panose="020B0604020202020204" pitchFamily="34" charset="0"/>
              <a:cs typeface="Arial" panose="020B0604020202020204" pitchFamily="34" charset="0"/>
            </a:endParaRPr>
          </a:p>
          <a:p>
            <a:r>
              <a:rPr lang="haw-US" sz="4300" dirty="0">
                <a:latin typeface="Arial" panose="020B0604020202020204" pitchFamily="34" charset="0"/>
                <a:cs typeface="Arial" panose="020B0604020202020204" pitchFamily="34" charset="0"/>
              </a:rPr>
              <a:t>Η συσκευή απαιτεί τακτική συντήρηση και το δοχείο συγκέντρωσης του καθαρού νερού πρέπει να πλένεται περιοδικά</a:t>
            </a:r>
            <a:br>
              <a:rPr lang="haw-US" sz="4300" dirty="0">
                <a:latin typeface="Arial" panose="020B0604020202020204" pitchFamily="34" charset="0"/>
                <a:cs typeface="Arial" panose="020B0604020202020204" pitchFamily="34" charset="0"/>
              </a:rPr>
            </a:br>
            <a:endParaRPr lang="haw-US" sz="4300" dirty="0">
              <a:latin typeface="Arial" panose="020B0604020202020204" pitchFamily="34" charset="0"/>
              <a:cs typeface="Arial" panose="020B0604020202020204" pitchFamily="34" charset="0"/>
            </a:endParaRPr>
          </a:p>
          <a:p>
            <a:r>
              <a:rPr lang="haw-US" sz="4300" dirty="0">
                <a:latin typeface="Arial" panose="020B0604020202020204" pitchFamily="34" charset="0"/>
                <a:cs typeface="Arial" panose="020B0604020202020204" pitchFamily="34" charset="0"/>
              </a:rPr>
              <a:t>Είναι μία καλή επιλογή για σκάφη αναψυχής</a:t>
            </a:r>
          </a:p>
          <a:p>
            <a:endParaRPr lang="el-GR" sz="4300" dirty="0">
              <a:latin typeface="Arial" panose="020B0604020202020204" pitchFamily="34" charset="0"/>
              <a:cs typeface="Arial" panose="020B0604020202020204" pitchFamily="34" charset="0"/>
            </a:endParaRPr>
          </a:p>
          <a:p>
            <a:r>
              <a:rPr lang="haw-US" sz="4300" dirty="0">
                <a:latin typeface="Arial" panose="020B0604020202020204" pitchFamily="34" charset="0"/>
                <a:cs typeface="Arial" panose="020B0604020202020204" pitchFamily="34" charset="0"/>
              </a:rPr>
              <a:t>Η αντίστροφη ώσμωση χρησιμοποιείται σε ακατάλληλο για πόση νερό (πηγάδια, λίμνες, ποτάμια, σκάφη αναψυχής, κλπ)</a:t>
            </a:r>
          </a:p>
          <a:p>
            <a:pPr marL="0" indent="0">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i="1" u="sng" dirty="0"/>
              <a:t> </a:t>
            </a:r>
            <a:r>
              <a:rPr lang="el-GR" b="1" i="1" u="sng" dirty="0" smtClean="0">
                <a:effectLst>
                  <a:outerShdw blurRad="38100" dist="38100" dir="2700000" algn="tl">
                    <a:srgbClr val="000000">
                      <a:alpha val="43137"/>
                    </a:srgbClr>
                  </a:outerShdw>
                </a:effectLst>
              </a:rPr>
              <a:t>Χλώριο</a:t>
            </a:r>
            <a:endParaRPr lang="el-GR" i="1" u="sng" dirty="0"/>
          </a:p>
        </p:txBody>
      </p:sp>
      <p:sp>
        <p:nvSpPr>
          <p:cNvPr id="5" name="Θέση κειμένου 4"/>
          <p:cNvSpPr>
            <a:spLocks noGrp="1"/>
          </p:cNvSpPr>
          <p:nvPr>
            <p:ph type="body" idx="1"/>
          </p:nvPr>
        </p:nvSpPr>
        <p:spPr>
          <a:xfrm>
            <a:off x="4788024" y="1503280"/>
            <a:ext cx="4040188" cy="639762"/>
          </a:xfrm>
        </p:spPr>
        <p:txBody>
          <a:bodyPr>
            <a:normAutofit/>
          </a:bodyPr>
          <a:lstStyle/>
          <a:p>
            <a:pPr algn="ctr"/>
            <a:r>
              <a:rPr lang="el-GR" dirty="0" smtClean="0">
                <a:effectLst>
                  <a:outerShdw blurRad="38100" dist="38100" dir="2700000" algn="tl">
                    <a:srgbClr val="000000">
                      <a:alpha val="43137"/>
                    </a:srgbClr>
                  </a:outerShdw>
                </a:effectLst>
              </a:rPr>
              <a:t>Χλώριο και Κίνδυνοι</a:t>
            </a:r>
          </a:p>
        </p:txBody>
      </p:sp>
      <p:sp>
        <p:nvSpPr>
          <p:cNvPr id="7" name="Θέση κειμένου 6"/>
          <p:cNvSpPr>
            <a:spLocks noGrp="1"/>
          </p:cNvSpPr>
          <p:nvPr>
            <p:ph type="body" sz="half" idx="3"/>
          </p:nvPr>
        </p:nvSpPr>
        <p:spPr>
          <a:xfrm>
            <a:off x="498667" y="1511050"/>
            <a:ext cx="4041775" cy="639762"/>
          </a:xfrm>
        </p:spPr>
        <p:txBody>
          <a:bodyPr/>
          <a:lstStyle/>
          <a:p>
            <a:pPr algn="ctr"/>
            <a:r>
              <a:rPr lang="el-GR" dirty="0"/>
              <a:t> </a:t>
            </a:r>
            <a:r>
              <a:rPr lang="el-GR" dirty="0" smtClean="0"/>
              <a:t>Χρήσεις του Χλωρίου</a:t>
            </a:r>
          </a:p>
        </p:txBody>
      </p:sp>
      <p:sp>
        <p:nvSpPr>
          <p:cNvPr id="6" name="Θέση περιεχομένου 5"/>
          <p:cNvSpPr>
            <a:spLocks noGrp="1"/>
          </p:cNvSpPr>
          <p:nvPr>
            <p:ph sz="quarter" idx="2"/>
          </p:nvPr>
        </p:nvSpPr>
        <p:spPr>
          <a:xfrm>
            <a:off x="4646612" y="2232860"/>
            <a:ext cx="4040188" cy="3951288"/>
          </a:xfrm>
        </p:spPr>
        <p:txBody>
          <a:bodyPr>
            <a:normAutofit fontScale="55000" lnSpcReduction="20000"/>
          </a:bodyPr>
          <a:lstStyle/>
          <a:p>
            <a:pPr algn="just"/>
            <a:endParaRPr lang="el-GR" sz="2900" dirty="0" smtClean="0">
              <a:cs typeface="Arial" pitchFamily="34" charset="0"/>
            </a:endParaRPr>
          </a:p>
          <a:p>
            <a:pPr algn="just"/>
            <a:r>
              <a:rPr lang="el-GR" sz="2900" dirty="0" smtClean="0">
                <a:cs typeface="Arial" pitchFamily="34" charset="0"/>
              </a:rPr>
              <a:t>Το </a:t>
            </a:r>
            <a:r>
              <a:rPr lang="el-GR" sz="2900" dirty="0">
                <a:cs typeface="Arial" pitchFamily="34" charset="0"/>
              </a:rPr>
              <a:t>πρόβλημα είναι ότι το χλώριο, αλλά κυρίως τα παραπροϊόντα του </a:t>
            </a:r>
            <a:r>
              <a:rPr lang="el-GR" sz="2900" dirty="0" smtClean="0">
                <a:cs typeface="Arial" pitchFamily="34" charset="0"/>
              </a:rPr>
              <a:t>κάνουν μεγάλα προβλήματα </a:t>
            </a:r>
            <a:r>
              <a:rPr lang="el-GR" sz="2900" dirty="0">
                <a:cs typeface="Arial" pitchFamily="34" charset="0"/>
              </a:rPr>
              <a:t>στην </a:t>
            </a:r>
            <a:r>
              <a:rPr lang="el-GR" sz="2900" dirty="0" smtClean="0">
                <a:cs typeface="Arial" pitchFamily="34" charset="0"/>
              </a:rPr>
              <a:t>υγειά </a:t>
            </a:r>
            <a:r>
              <a:rPr lang="el-GR" sz="2900" dirty="0">
                <a:cs typeface="Arial" pitchFamily="34" charset="0"/>
              </a:rPr>
              <a:t>μας. </a:t>
            </a:r>
            <a:endParaRPr lang="el-GR" sz="2900" dirty="0" smtClean="0">
              <a:cs typeface="Arial" pitchFamily="34" charset="0"/>
            </a:endParaRPr>
          </a:p>
          <a:p>
            <a:pPr algn="just"/>
            <a:r>
              <a:rPr lang="el-GR" sz="2900" dirty="0" smtClean="0">
                <a:cs typeface="Arial" pitchFamily="34" charset="0"/>
              </a:rPr>
              <a:t>Το </a:t>
            </a:r>
            <a:r>
              <a:rPr lang="el-GR" sz="2900" dirty="0">
                <a:cs typeface="Arial" pitchFamily="34" charset="0"/>
              </a:rPr>
              <a:t>χλώριο είναι ένα διαβρωτικό, δηλητηριώδες αέριο της οικογένειας των αλογόνων και παράγεται βιομηχανικά με ηλεκτρόλυση διαλύματος νερού στο οποίο έχει προστεθεί αλάτι. </a:t>
            </a:r>
            <a:endParaRPr lang="el-GR" sz="2900" dirty="0" smtClean="0">
              <a:cs typeface="Arial" pitchFamily="34" charset="0"/>
            </a:endParaRPr>
          </a:p>
          <a:p>
            <a:pPr algn="just"/>
            <a:r>
              <a:rPr lang="el-GR" sz="2900" dirty="0" smtClean="0">
                <a:cs typeface="Arial" pitchFamily="34" charset="0"/>
              </a:rPr>
              <a:t>Όταν </a:t>
            </a:r>
            <a:r>
              <a:rPr lang="el-GR" sz="2900" dirty="0">
                <a:cs typeface="Arial" pitchFamily="34" charset="0"/>
              </a:rPr>
              <a:t>το </a:t>
            </a:r>
            <a:r>
              <a:rPr lang="el-GR" sz="2900" dirty="0" smtClean="0">
                <a:cs typeface="Arial" pitchFamily="34" charset="0"/>
              </a:rPr>
              <a:t>χλώριο ελευθερώνεται </a:t>
            </a:r>
            <a:r>
              <a:rPr lang="el-GR" sz="2900" dirty="0">
                <a:cs typeface="Arial" pitchFamily="34" charset="0"/>
              </a:rPr>
              <a:t>σε </a:t>
            </a:r>
            <a:r>
              <a:rPr lang="el-GR" sz="2900" dirty="0" smtClean="0">
                <a:cs typeface="Arial" pitchFamily="34" charset="0"/>
              </a:rPr>
              <a:t>αέρια μορφή </a:t>
            </a:r>
            <a:r>
              <a:rPr lang="el-GR" sz="2900" dirty="0">
                <a:cs typeface="Arial" pitchFamily="34" charset="0"/>
              </a:rPr>
              <a:t>, συμπιέζεται και </a:t>
            </a:r>
            <a:r>
              <a:rPr lang="el-GR" sz="2900" dirty="0" smtClean="0">
                <a:cs typeface="Arial" pitchFamily="34" charset="0"/>
              </a:rPr>
              <a:t>υγροποιείται.</a:t>
            </a:r>
          </a:p>
          <a:p>
            <a:pPr algn="just"/>
            <a:r>
              <a:rPr lang="el-GR" sz="2900" dirty="0" smtClean="0">
                <a:cs typeface="Arial" pitchFamily="34" charset="0"/>
              </a:rPr>
              <a:t>Σήμερα</a:t>
            </a:r>
            <a:r>
              <a:rPr lang="el-GR" sz="2900" dirty="0">
                <a:cs typeface="Arial" pitchFamily="34" charset="0"/>
              </a:rPr>
              <a:t>, πολλές επιδημιολογικές μελέτες επισημαίνουν τον κίνδυνο από τα παραπροϊόντα του χλωρίου και συνδέουν την παρουσία τέτοιων χημικών ουσιών με αυξημένο κίνδυνο εμφάνισης διαφόρων μορφών καρκίνου.</a:t>
            </a:r>
          </a:p>
          <a:p>
            <a:endParaRPr lang="el-GR" dirty="0"/>
          </a:p>
        </p:txBody>
      </p:sp>
      <p:sp>
        <p:nvSpPr>
          <p:cNvPr id="8" name="Θέση περιεχομένου 7"/>
          <p:cNvSpPr>
            <a:spLocks noGrp="1"/>
          </p:cNvSpPr>
          <p:nvPr>
            <p:ph sz="quarter" idx="4"/>
          </p:nvPr>
        </p:nvSpPr>
        <p:spPr>
          <a:xfrm>
            <a:off x="457200" y="2313572"/>
            <a:ext cx="4041775" cy="3951288"/>
          </a:xfrm>
        </p:spPr>
        <p:txBody>
          <a:bodyPr>
            <a:normAutofit fontScale="92500" lnSpcReduction="20000"/>
          </a:bodyPr>
          <a:lstStyle/>
          <a:p>
            <a:pPr algn="just"/>
            <a:r>
              <a:rPr lang="el-GR" sz="2100" dirty="0"/>
              <a:t>Το χλώριο είναι σημαντικό βιομηχανικό προϊόν.</a:t>
            </a:r>
          </a:p>
          <a:p>
            <a:pPr algn="just"/>
            <a:r>
              <a:rPr lang="el-GR" sz="2100" dirty="0"/>
              <a:t> Χρησιμοποιείται ως απολυμαντικό σε πισίνες και στα </a:t>
            </a:r>
            <a:r>
              <a:rPr lang="el-GR" sz="2100" i="1" u="sng" dirty="0"/>
              <a:t>συστήματα ύδρευσης των πόλεων</a:t>
            </a:r>
            <a:r>
              <a:rPr lang="el-GR" sz="2100" dirty="0"/>
              <a:t>. </a:t>
            </a:r>
          </a:p>
          <a:p>
            <a:pPr algn="just"/>
            <a:r>
              <a:rPr lang="el-GR" sz="2100" dirty="0"/>
              <a:t>Στην τελευταία αυτή χρήση του έχει αρχίσει να αντικαθίσταται από το όζον, το οποίο έχει το πλεονέκτημα ότι δεν σχηματίζει χλωριωμένες οργανικές ενώσεις και δεν παραμένει στο νερό μετά την απολύμανση. </a:t>
            </a:r>
          </a:p>
          <a:p>
            <a:pPr algn="just"/>
            <a:r>
              <a:rPr lang="el-GR" sz="2100" dirty="0"/>
              <a:t>Το χλώριο χρησιμοποιείται επίσης στη λεύκανση υφασμάτων και του χαρτοπολτού. </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74638"/>
            <a:ext cx="8143932" cy="1143000"/>
          </a:xfrm>
        </p:spPr>
        <p:txBody>
          <a:bodyPr>
            <a:noAutofit/>
          </a:bodyPr>
          <a:lstStyle/>
          <a:p>
            <a:r>
              <a:rPr lang="el-GR" sz="3600" b="1" dirty="0">
                <a:effectLst>
                  <a:outerShdw blurRad="38100" dist="38100" dir="2700000" algn="tl">
                    <a:srgbClr val="000000">
                      <a:alpha val="43137"/>
                    </a:srgbClr>
                  </a:outerShdw>
                </a:effectLst>
              </a:rPr>
              <a:t>ΧΛΩΡΙΩΣΗ του </a:t>
            </a:r>
            <a:r>
              <a:rPr lang="el-GR" sz="3600" b="1" dirty="0" smtClean="0">
                <a:effectLst>
                  <a:outerShdw blurRad="38100" dist="38100" dir="2700000" algn="tl">
                    <a:srgbClr val="000000">
                      <a:alpha val="43137"/>
                    </a:srgbClr>
                  </a:outerShdw>
                </a:effectLst>
              </a:rPr>
              <a:t>ΝΕΡΟΥ</a:t>
            </a:r>
            <a:br>
              <a:rPr lang="el-GR" sz="3600" b="1" dirty="0" smtClean="0">
                <a:effectLst>
                  <a:outerShdw blurRad="38100" dist="38100" dir="2700000" algn="tl">
                    <a:srgbClr val="000000">
                      <a:alpha val="43137"/>
                    </a:srgbClr>
                  </a:outerShdw>
                </a:effectLst>
              </a:rPr>
            </a:br>
            <a:r>
              <a:rPr lang="el-GR" sz="3600" b="1" dirty="0" smtClean="0">
                <a:effectLst>
                  <a:outerShdw blurRad="38100" dist="38100" dir="2700000" algn="tl">
                    <a:srgbClr val="000000">
                      <a:alpha val="43137"/>
                    </a:srgbClr>
                  </a:outerShdw>
                </a:effectLst>
              </a:rPr>
              <a:t>Πλεονεκτήματα</a:t>
            </a:r>
            <a:endParaRPr lang="el-GR" sz="3600" dirty="0"/>
          </a:p>
        </p:txBody>
      </p:sp>
      <p:sp>
        <p:nvSpPr>
          <p:cNvPr id="3" name="2 - Θέση περιεχομένου"/>
          <p:cNvSpPr>
            <a:spLocks noGrp="1"/>
          </p:cNvSpPr>
          <p:nvPr>
            <p:ph idx="1"/>
          </p:nvPr>
        </p:nvSpPr>
        <p:spPr>
          <a:xfrm>
            <a:off x="457200" y="1600200"/>
            <a:ext cx="8229600" cy="4997152"/>
          </a:xfrm>
        </p:spPr>
        <p:txBody>
          <a:bodyPr>
            <a:noAutofit/>
          </a:bodyPr>
          <a:lstStyle/>
          <a:p>
            <a:pPr algn="just"/>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Η </a:t>
            </a:r>
            <a:r>
              <a:rPr lang="el-GR" sz="2000" dirty="0">
                <a:latin typeface="Arial" panose="020B0604020202020204" pitchFamily="34" charset="0"/>
                <a:cs typeface="Arial" panose="020B0604020202020204" pitchFamily="34" charset="0"/>
              </a:rPr>
              <a:t>χλωρίωση είναι πράγματι, όχι μόνο μια πολύ αποτελεσματική μέθοδος για την απαλλαγή από ιούς και βακτηρίδια, αλλά και πολύ οικονομική στην εφαρμογή της</a:t>
            </a:r>
            <a:r>
              <a:rPr lang="el-GR" sz="2000" dirty="0" smtClean="0">
                <a:latin typeface="Arial" panose="020B0604020202020204" pitchFamily="34" charset="0"/>
                <a:cs typeface="Arial" panose="020B0604020202020204" pitchFamily="34" charset="0"/>
              </a:rPr>
              <a:t>.</a:t>
            </a:r>
          </a:p>
          <a:p>
            <a:pPr algn="just"/>
            <a:endParaRPr lang="el-GR" sz="2000" dirty="0" smtClean="0">
              <a:latin typeface="Arial" panose="020B0604020202020204" pitchFamily="34" charset="0"/>
              <a:cs typeface="Arial" panose="020B0604020202020204" pitchFamily="34" charset="0"/>
            </a:endParaRPr>
          </a:p>
          <a:p>
            <a:pPr algn="just"/>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Ο αρχικός ενθουσιασμός των πλεονεκτημάτων της χλωρίωσης και η μέχρι πριν κάποιες δεκαετίες άγνοια των επιπτώσεων της </a:t>
            </a:r>
            <a:r>
              <a:rPr lang="el-GR" sz="2000" dirty="0" err="1" smtClean="0">
                <a:latin typeface="Arial" pitchFamily="34" charset="0"/>
                <a:cs typeface="Arial" pitchFamily="34" charset="0"/>
              </a:rPr>
              <a:t>υπερχλωρίωσης</a:t>
            </a:r>
            <a:r>
              <a:rPr lang="el-GR" sz="2000" dirty="0" smtClean="0">
                <a:latin typeface="Arial" pitchFamily="34" charset="0"/>
                <a:cs typeface="Arial" pitchFamily="34" charset="0"/>
              </a:rPr>
              <a:t>, κλονίστηκε μετά την διαπίστωση ότι η μέθοδος δεν είναι τελείως αβλαβής αλλά μπορεί ορισμένες φορές να καταστεί δηλητηριώδης για την ανθρώπινη υγεία.</a:t>
            </a:r>
          </a:p>
          <a:p>
            <a:pPr algn="just"/>
            <a:endParaRPr lang="el-GR"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406</TotalTime>
  <Words>1225</Words>
  <Application>Microsoft Office PowerPoint</Application>
  <PresentationFormat>Προβολή στην οθόνη (4:3)</PresentationFormat>
  <Paragraphs>113</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Αποκορύφωμα</vt:lpstr>
      <vt:lpstr>Παγκόσμια ημέρα νερού ΝΕΡΟ  ΧΩΡΙΣ  ΧΛΩΡΙΟ   ΕΞΥΠΝΕΣ  ΠΟΛΕΙΣ ΓΕΛ ΙΑΣΜΟΥ-22/3/2022</vt:lpstr>
      <vt:lpstr>Πόσιμο Νερό  τα Χαρακτηριστικά του</vt:lpstr>
      <vt:lpstr>Πόσιμο Νερό  και απολυμαντικά μέσα </vt:lpstr>
      <vt:lpstr>Παρουσίαση του PowerPoint</vt:lpstr>
      <vt:lpstr>Παρουσίαση του PowerPoint</vt:lpstr>
      <vt:lpstr>Παρουσίαση του PowerPoint</vt:lpstr>
      <vt:lpstr>Παρουσίαση του PowerPoint</vt:lpstr>
      <vt:lpstr> Χλώριο</vt:lpstr>
      <vt:lpstr>ΧΛΩΡΙΩΣΗ του ΝΕΡΟΥ Πλεονεκτήματα</vt:lpstr>
      <vt:lpstr>ΧΛΩΡΙΩΣΗ του ΝΕΡΟΥ Μειονεκτήματα</vt:lpstr>
      <vt:lpstr>ΧΛΩΡΙΩΣΗ του ΝΕΡΟΥ και ΕΠΙΠΤΩΣΕΙΣ στην ΥΓΕΙΑ</vt:lpstr>
      <vt:lpstr>Τροποί Προστασίας  από το Χλώριο</vt:lpstr>
      <vt:lpstr>Φίλτρα Ενεργού  Άνθρακα τοπική χρήση σε επίπεδο σπιτιού ή βρύσης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ΠΟΙΟΤΗΤΑ ΤΟΥ ΝΕΡΟΥ ΚΑΙ Η ΥΓΕΙΑ</dc:title>
  <dc:creator>Student</dc:creator>
  <cp:lastModifiedBy>user</cp:lastModifiedBy>
  <cp:revision>51</cp:revision>
  <dcterms:created xsi:type="dcterms:W3CDTF">2020-01-17T10:58:01Z</dcterms:created>
  <dcterms:modified xsi:type="dcterms:W3CDTF">2023-10-01T21:50:54Z</dcterms:modified>
</cp:coreProperties>
</file>