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416" y="-1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3141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2cef6931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82cef6931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82cef6931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82cef6931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82cef6931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82cef6931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2cef6931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82cef693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2cef6931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82cef6931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83b31153fc_0_17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83b31153fc_0_1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3b31153fc_0_14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83b31153fc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82cef6931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82cef6931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2cef6931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82cef6931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3b31153fc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3b31153fc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2cef6931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82cef6931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2cef6931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2cef6931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82cef6931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82cef6931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83b31153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83b31153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2cef6931d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82cef6931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60" name="Google Shape;60;p13"/>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62"/>
        <p:cNvGrpSpPr/>
        <p:nvPr/>
      </p:nvGrpSpPr>
      <p:grpSpPr>
        <a:xfrm>
          <a:off x="0" y="0"/>
          <a:ext cx="0" cy="0"/>
          <a:chOff x="0" y="0"/>
          <a:chExt cx="0" cy="0"/>
        </a:xfrm>
      </p:grpSpPr>
      <p:sp>
        <p:nvSpPr>
          <p:cNvPr id="63" name="Google Shape;63;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65" name="Google Shape;65;p14"/>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66" name="Google Shape;66;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67"/>
        <p:cNvGrpSpPr/>
        <p:nvPr/>
      </p:nvGrpSpPr>
      <p:grpSpPr>
        <a:xfrm>
          <a:off x="0" y="0"/>
          <a:ext cx="0" cy="0"/>
          <a:chOff x="0" y="0"/>
          <a:chExt cx="0" cy="0"/>
        </a:xfrm>
      </p:grpSpPr>
      <p:sp>
        <p:nvSpPr>
          <p:cNvPr id="68" name="Google Shape;68;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70" name="Google Shape;70;p15"/>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71" name="Google Shape;71;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4">
  <p:cSld name="AUTOLAYOUT_6">
    <p:bg>
      <p:bgPr>
        <a:solidFill>
          <a:srgbClr val="FFFFFF"/>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75" name="Google Shape;75;p16"/>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76" name="Google Shape;76;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6">
  <p:cSld name="AUTOLAYOUT_7">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87" name="Google Shape;87;p17"/>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88" name="Google Shape;88;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7">
  <p:cSld name="AUTOLAYOUT_8">
    <p:bg>
      <p:bgPr>
        <a:solidFill>
          <a:srgbClr val="FFFFFF"/>
        </a:solidFill>
        <a:effectLst/>
      </p:bgPr>
    </p:bg>
    <p:spTree>
      <p:nvGrpSpPr>
        <p:cNvPr id="1" name="Shape 89"/>
        <p:cNvGrpSpPr/>
        <p:nvPr/>
      </p:nvGrpSpPr>
      <p:grpSpPr>
        <a:xfrm>
          <a:off x="0" y="0"/>
          <a:ext cx="0" cy="0"/>
          <a:chOff x="0" y="0"/>
          <a:chExt cx="0" cy="0"/>
        </a:xfrm>
      </p:grpSpPr>
      <p:sp>
        <p:nvSpPr>
          <p:cNvPr id="90" name="Google Shape;90;p18"/>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99" name="Google Shape;99;p18"/>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100" name="Google Shape;100;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8">
  <p:cSld name="AUTOLAYOUT_9">
    <p:bg>
      <p:bgPr>
        <a:solidFill>
          <a:srgbClr val="FFFFFF"/>
        </a:solidFill>
        <a:effectLst/>
      </p:bgPr>
    </p:bg>
    <p:spTree>
      <p:nvGrpSpPr>
        <p:cNvPr id="1" name="Shape 101"/>
        <p:cNvGrpSpPr/>
        <p:nvPr/>
      </p:nvGrpSpPr>
      <p:grpSpPr>
        <a:xfrm>
          <a:off x="0" y="0"/>
          <a:ext cx="0" cy="0"/>
          <a:chOff x="0" y="0"/>
          <a:chExt cx="0" cy="0"/>
        </a:xfrm>
      </p:grpSpPr>
      <p:sp>
        <p:nvSpPr>
          <p:cNvPr id="102" name="Google Shape;102;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txBox="1">
            <a:spLocks noGrp="1"/>
          </p:cNvSpPr>
          <p:nvPr>
            <p:ph type="title"/>
          </p:nvPr>
        </p:nvSpPr>
        <p:spPr>
          <a:xfrm>
            <a:off x="232878" y="219975"/>
            <a:ext cx="2336400" cy="9150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000000"/>
              </a:buClr>
              <a:buSzPts val="2100"/>
              <a:buNone/>
              <a:defRPr sz="2100" b="1">
                <a:solidFill>
                  <a:srgbClr val="000000"/>
                </a:solidFill>
              </a:defRPr>
            </a:lvl1pPr>
            <a:lvl2pPr lvl="1" algn="l">
              <a:lnSpc>
                <a:spcPct val="100000"/>
              </a:lnSpc>
              <a:spcBef>
                <a:spcPts val="0"/>
              </a:spcBef>
              <a:spcAft>
                <a:spcPts val="0"/>
              </a:spcAft>
              <a:buClr>
                <a:srgbClr val="000000"/>
              </a:buClr>
              <a:buSzPts val="2100"/>
              <a:buNone/>
              <a:defRPr sz="2100" b="1">
                <a:solidFill>
                  <a:srgbClr val="000000"/>
                </a:solidFill>
              </a:defRPr>
            </a:lvl2pPr>
            <a:lvl3pPr lvl="2" algn="l">
              <a:lnSpc>
                <a:spcPct val="100000"/>
              </a:lnSpc>
              <a:spcBef>
                <a:spcPts val="0"/>
              </a:spcBef>
              <a:spcAft>
                <a:spcPts val="0"/>
              </a:spcAft>
              <a:buClr>
                <a:srgbClr val="000000"/>
              </a:buClr>
              <a:buSzPts val="2100"/>
              <a:buNone/>
              <a:defRPr sz="2100" b="1">
                <a:solidFill>
                  <a:srgbClr val="000000"/>
                </a:solidFill>
              </a:defRPr>
            </a:lvl3pPr>
            <a:lvl4pPr lvl="3" algn="l">
              <a:lnSpc>
                <a:spcPct val="100000"/>
              </a:lnSpc>
              <a:spcBef>
                <a:spcPts val="0"/>
              </a:spcBef>
              <a:spcAft>
                <a:spcPts val="0"/>
              </a:spcAft>
              <a:buClr>
                <a:srgbClr val="000000"/>
              </a:buClr>
              <a:buSzPts val="2100"/>
              <a:buNone/>
              <a:defRPr sz="2100" b="1">
                <a:solidFill>
                  <a:srgbClr val="000000"/>
                </a:solidFill>
              </a:defRPr>
            </a:lvl4pPr>
            <a:lvl5pPr lvl="4" algn="l">
              <a:lnSpc>
                <a:spcPct val="100000"/>
              </a:lnSpc>
              <a:spcBef>
                <a:spcPts val="0"/>
              </a:spcBef>
              <a:spcAft>
                <a:spcPts val="0"/>
              </a:spcAft>
              <a:buClr>
                <a:srgbClr val="000000"/>
              </a:buClr>
              <a:buSzPts val="2100"/>
              <a:buNone/>
              <a:defRPr sz="2100" b="1">
                <a:solidFill>
                  <a:srgbClr val="000000"/>
                </a:solidFill>
              </a:defRPr>
            </a:lvl5pPr>
            <a:lvl6pPr lvl="5" algn="l">
              <a:lnSpc>
                <a:spcPct val="100000"/>
              </a:lnSpc>
              <a:spcBef>
                <a:spcPts val="0"/>
              </a:spcBef>
              <a:spcAft>
                <a:spcPts val="0"/>
              </a:spcAft>
              <a:buClr>
                <a:srgbClr val="000000"/>
              </a:buClr>
              <a:buSzPts val="2100"/>
              <a:buNone/>
              <a:defRPr sz="2100" b="1">
                <a:solidFill>
                  <a:srgbClr val="000000"/>
                </a:solidFill>
              </a:defRPr>
            </a:lvl6pPr>
            <a:lvl7pPr lvl="6" algn="l">
              <a:lnSpc>
                <a:spcPct val="100000"/>
              </a:lnSpc>
              <a:spcBef>
                <a:spcPts val="0"/>
              </a:spcBef>
              <a:spcAft>
                <a:spcPts val="0"/>
              </a:spcAft>
              <a:buClr>
                <a:srgbClr val="000000"/>
              </a:buClr>
              <a:buSzPts val="2100"/>
              <a:buNone/>
              <a:defRPr sz="2100" b="1">
                <a:solidFill>
                  <a:srgbClr val="000000"/>
                </a:solidFill>
              </a:defRPr>
            </a:lvl7pPr>
            <a:lvl8pPr lvl="7" algn="l">
              <a:lnSpc>
                <a:spcPct val="100000"/>
              </a:lnSpc>
              <a:spcBef>
                <a:spcPts val="0"/>
              </a:spcBef>
              <a:spcAft>
                <a:spcPts val="0"/>
              </a:spcAft>
              <a:buClr>
                <a:srgbClr val="000000"/>
              </a:buClr>
              <a:buSzPts val="2100"/>
              <a:buNone/>
              <a:defRPr sz="2100" b="1">
                <a:solidFill>
                  <a:srgbClr val="000000"/>
                </a:solidFill>
              </a:defRPr>
            </a:lvl8pPr>
            <a:lvl9pPr lvl="8" algn="l">
              <a:lnSpc>
                <a:spcPct val="100000"/>
              </a:lnSpc>
              <a:spcBef>
                <a:spcPts val="0"/>
              </a:spcBef>
              <a:spcAft>
                <a:spcPts val="0"/>
              </a:spcAft>
              <a:buClr>
                <a:srgbClr val="000000"/>
              </a:buClr>
              <a:buSzPts val="2100"/>
              <a:buNone/>
              <a:defRPr sz="2100" b="1">
                <a:solidFill>
                  <a:srgbClr val="000000"/>
                </a:solidFill>
              </a:defRPr>
            </a:lvl9pPr>
          </a:lstStyle>
          <a:p>
            <a:endParaRPr/>
          </a:p>
        </p:txBody>
      </p:sp>
      <p:sp>
        <p:nvSpPr>
          <p:cNvPr id="104" name="Google Shape;104;p19"/>
          <p:cNvSpPr txBox="1">
            <a:spLocks noGrp="1"/>
          </p:cNvSpPr>
          <p:nvPr>
            <p:ph type="body" idx="1"/>
          </p:nvPr>
        </p:nvSpPr>
        <p:spPr>
          <a:xfrm>
            <a:off x="232875" y="1290250"/>
            <a:ext cx="2336400" cy="35229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000000"/>
              </a:buClr>
              <a:buSzPts val="1400"/>
              <a:buChar char="●"/>
              <a:defRPr sz="1400">
                <a:solidFill>
                  <a:srgbClr val="000000"/>
                </a:solidFill>
              </a:defRPr>
            </a:lvl1pPr>
            <a:lvl2pPr marL="914400" lvl="1" indent="-304800" algn="l">
              <a:lnSpc>
                <a:spcPct val="115000"/>
              </a:lnSpc>
              <a:spcBef>
                <a:spcPts val="0"/>
              </a:spcBef>
              <a:spcAft>
                <a:spcPts val="0"/>
              </a:spcAft>
              <a:buClr>
                <a:srgbClr val="000000"/>
              </a:buClr>
              <a:buSzPts val="1200"/>
              <a:buChar char="○"/>
              <a:defRPr sz="1200">
                <a:solidFill>
                  <a:srgbClr val="000000"/>
                </a:solidFill>
              </a:defRPr>
            </a:lvl2pPr>
            <a:lvl3pPr marL="1371600" lvl="2" indent="-304800" algn="l">
              <a:lnSpc>
                <a:spcPct val="115000"/>
              </a:lnSpc>
              <a:spcBef>
                <a:spcPts val="0"/>
              </a:spcBef>
              <a:spcAft>
                <a:spcPts val="0"/>
              </a:spcAft>
              <a:buClr>
                <a:srgbClr val="000000"/>
              </a:buClr>
              <a:buSzPts val="1200"/>
              <a:buChar char="■"/>
              <a:defRPr sz="1200">
                <a:solidFill>
                  <a:srgbClr val="000000"/>
                </a:solidFill>
              </a:defRPr>
            </a:lvl3pPr>
            <a:lvl4pPr marL="1828800" lvl="3" indent="-304800" algn="l">
              <a:lnSpc>
                <a:spcPct val="115000"/>
              </a:lnSpc>
              <a:spcBef>
                <a:spcPts val="0"/>
              </a:spcBef>
              <a:spcAft>
                <a:spcPts val="0"/>
              </a:spcAft>
              <a:buClr>
                <a:srgbClr val="000000"/>
              </a:buClr>
              <a:buSzPts val="1200"/>
              <a:buChar char="●"/>
              <a:defRPr sz="1200">
                <a:solidFill>
                  <a:srgbClr val="000000"/>
                </a:solidFill>
              </a:defRPr>
            </a:lvl4pPr>
            <a:lvl5pPr marL="2286000" lvl="4" indent="-304800" algn="l">
              <a:lnSpc>
                <a:spcPct val="115000"/>
              </a:lnSpc>
              <a:spcBef>
                <a:spcPts val="0"/>
              </a:spcBef>
              <a:spcAft>
                <a:spcPts val="0"/>
              </a:spcAft>
              <a:buClr>
                <a:srgbClr val="000000"/>
              </a:buClr>
              <a:buSzPts val="1200"/>
              <a:buChar char="○"/>
              <a:defRPr sz="1200">
                <a:solidFill>
                  <a:srgbClr val="000000"/>
                </a:solidFill>
              </a:defRPr>
            </a:lvl5pPr>
            <a:lvl6pPr marL="2743200" lvl="5" indent="-304800" algn="l">
              <a:lnSpc>
                <a:spcPct val="115000"/>
              </a:lnSpc>
              <a:spcBef>
                <a:spcPts val="0"/>
              </a:spcBef>
              <a:spcAft>
                <a:spcPts val="0"/>
              </a:spcAft>
              <a:buClr>
                <a:srgbClr val="000000"/>
              </a:buClr>
              <a:buSzPts val="1200"/>
              <a:buChar char="■"/>
              <a:defRPr sz="1200">
                <a:solidFill>
                  <a:srgbClr val="000000"/>
                </a:solidFill>
              </a:defRPr>
            </a:lvl6pPr>
            <a:lvl7pPr marL="3200400" lvl="6" indent="-304800" algn="l">
              <a:lnSpc>
                <a:spcPct val="115000"/>
              </a:lnSpc>
              <a:spcBef>
                <a:spcPts val="0"/>
              </a:spcBef>
              <a:spcAft>
                <a:spcPts val="0"/>
              </a:spcAft>
              <a:buClr>
                <a:srgbClr val="000000"/>
              </a:buClr>
              <a:buSzPts val="1200"/>
              <a:buChar char="●"/>
              <a:defRPr sz="1200">
                <a:solidFill>
                  <a:srgbClr val="000000"/>
                </a:solidFill>
              </a:defRPr>
            </a:lvl7pPr>
            <a:lvl8pPr marL="3657600" lvl="7" indent="-304800" algn="l">
              <a:lnSpc>
                <a:spcPct val="115000"/>
              </a:lnSpc>
              <a:spcBef>
                <a:spcPts val="0"/>
              </a:spcBef>
              <a:spcAft>
                <a:spcPts val="0"/>
              </a:spcAft>
              <a:buClr>
                <a:srgbClr val="000000"/>
              </a:buClr>
              <a:buSzPts val="1200"/>
              <a:buChar char="○"/>
              <a:defRPr sz="1200">
                <a:solidFill>
                  <a:srgbClr val="000000"/>
                </a:solidFill>
              </a:defRPr>
            </a:lvl8pPr>
            <a:lvl9pPr marL="4114800" lvl="8" indent="-304800" algn="l">
              <a:lnSpc>
                <a:spcPct val="115000"/>
              </a:lnSpc>
              <a:spcBef>
                <a:spcPts val="0"/>
              </a:spcBef>
              <a:spcAft>
                <a:spcPts val="0"/>
              </a:spcAft>
              <a:buClr>
                <a:srgbClr val="000000"/>
              </a:buClr>
              <a:buSzPts val="1200"/>
              <a:buChar char="■"/>
              <a:defRPr sz="1200">
                <a:solidFill>
                  <a:srgbClr val="000000"/>
                </a:solidFill>
              </a:defRPr>
            </a:lvl9pPr>
          </a:lstStyle>
          <a:p>
            <a:endParaRPr/>
          </a:p>
        </p:txBody>
      </p:sp>
      <p:sp>
        <p:nvSpPr>
          <p:cNvPr id="105" name="Google Shape;105;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0">
  <p:cSld name="AUTOLAYOUT_11">
    <p:bg>
      <p:bgPr>
        <a:solidFill>
          <a:srgbClr val="FFFFFF"/>
        </a:solidFill>
        <a:effectLst/>
      </p:bgPr>
    </p:bg>
    <p:spTree>
      <p:nvGrpSpPr>
        <p:cNvPr id="1" name="Shape 106"/>
        <p:cNvGrpSpPr/>
        <p:nvPr/>
      </p:nvGrpSpPr>
      <p:grpSpPr>
        <a:xfrm>
          <a:off x="0" y="0"/>
          <a:ext cx="0" cy="0"/>
          <a:chOff x="0" y="0"/>
          <a:chExt cx="0" cy="0"/>
        </a:xfrm>
      </p:grpSpPr>
      <p:sp>
        <p:nvSpPr>
          <p:cNvPr id="107" name="Google Shape;107;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accent2"/>
                </a:solidFill>
              </a:defRPr>
            </a:lvl1pPr>
            <a:lvl2pPr lvl="1" algn="l">
              <a:lnSpc>
                <a:spcPct val="100000"/>
              </a:lnSpc>
              <a:spcBef>
                <a:spcPts val="0"/>
              </a:spcBef>
              <a:spcAft>
                <a:spcPts val="0"/>
              </a:spcAft>
              <a:buClr>
                <a:schemeClr val="dk1"/>
              </a:buClr>
              <a:buSzPts val="3000"/>
              <a:buNone/>
              <a:defRPr sz="3000" b="1">
                <a:solidFill>
                  <a:schemeClr val="accent2"/>
                </a:solidFill>
              </a:defRPr>
            </a:lvl2pPr>
            <a:lvl3pPr lvl="2" algn="l">
              <a:lnSpc>
                <a:spcPct val="100000"/>
              </a:lnSpc>
              <a:spcBef>
                <a:spcPts val="0"/>
              </a:spcBef>
              <a:spcAft>
                <a:spcPts val="0"/>
              </a:spcAft>
              <a:buClr>
                <a:schemeClr val="dk1"/>
              </a:buClr>
              <a:buSzPts val="3000"/>
              <a:buNone/>
              <a:defRPr sz="3000" b="1">
                <a:solidFill>
                  <a:schemeClr val="accent2"/>
                </a:solidFill>
              </a:defRPr>
            </a:lvl3pPr>
            <a:lvl4pPr lvl="3" algn="l">
              <a:lnSpc>
                <a:spcPct val="100000"/>
              </a:lnSpc>
              <a:spcBef>
                <a:spcPts val="0"/>
              </a:spcBef>
              <a:spcAft>
                <a:spcPts val="0"/>
              </a:spcAft>
              <a:buClr>
                <a:schemeClr val="dk1"/>
              </a:buClr>
              <a:buSzPts val="3000"/>
              <a:buNone/>
              <a:defRPr sz="3000" b="1">
                <a:solidFill>
                  <a:schemeClr val="accent2"/>
                </a:solidFill>
              </a:defRPr>
            </a:lvl4pPr>
            <a:lvl5pPr lvl="4" algn="l">
              <a:lnSpc>
                <a:spcPct val="100000"/>
              </a:lnSpc>
              <a:spcBef>
                <a:spcPts val="0"/>
              </a:spcBef>
              <a:spcAft>
                <a:spcPts val="0"/>
              </a:spcAft>
              <a:buClr>
                <a:schemeClr val="dk1"/>
              </a:buClr>
              <a:buSzPts val="3000"/>
              <a:buNone/>
              <a:defRPr sz="3000" b="1">
                <a:solidFill>
                  <a:schemeClr val="accent2"/>
                </a:solidFill>
              </a:defRPr>
            </a:lvl5pPr>
            <a:lvl6pPr lvl="5" algn="l">
              <a:lnSpc>
                <a:spcPct val="100000"/>
              </a:lnSpc>
              <a:spcBef>
                <a:spcPts val="0"/>
              </a:spcBef>
              <a:spcAft>
                <a:spcPts val="0"/>
              </a:spcAft>
              <a:buClr>
                <a:schemeClr val="dk1"/>
              </a:buClr>
              <a:buSzPts val="3000"/>
              <a:buNone/>
              <a:defRPr sz="3000" b="1">
                <a:solidFill>
                  <a:schemeClr val="accent2"/>
                </a:solidFill>
              </a:defRPr>
            </a:lvl6pPr>
            <a:lvl7pPr lvl="6" algn="l">
              <a:lnSpc>
                <a:spcPct val="100000"/>
              </a:lnSpc>
              <a:spcBef>
                <a:spcPts val="0"/>
              </a:spcBef>
              <a:spcAft>
                <a:spcPts val="0"/>
              </a:spcAft>
              <a:buClr>
                <a:schemeClr val="dk1"/>
              </a:buClr>
              <a:buSzPts val="3000"/>
              <a:buNone/>
              <a:defRPr sz="3000" b="1">
                <a:solidFill>
                  <a:schemeClr val="accent2"/>
                </a:solidFill>
              </a:defRPr>
            </a:lvl7pPr>
            <a:lvl8pPr lvl="7" algn="l">
              <a:lnSpc>
                <a:spcPct val="100000"/>
              </a:lnSpc>
              <a:spcBef>
                <a:spcPts val="0"/>
              </a:spcBef>
              <a:spcAft>
                <a:spcPts val="0"/>
              </a:spcAft>
              <a:buClr>
                <a:schemeClr val="dk1"/>
              </a:buClr>
              <a:buSzPts val="3000"/>
              <a:buNone/>
              <a:defRPr sz="3000" b="1">
                <a:solidFill>
                  <a:schemeClr val="accent2"/>
                </a:solidFill>
              </a:defRPr>
            </a:lvl8pPr>
            <a:lvl9pPr lvl="8" algn="l">
              <a:lnSpc>
                <a:spcPct val="100000"/>
              </a:lnSpc>
              <a:spcBef>
                <a:spcPts val="0"/>
              </a:spcBef>
              <a:spcAft>
                <a:spcPts val="0"/>
              </a:spcAft>
              <a:buClr>
                <a:schemeClr val="dk1"/>
              </a:buClr>
              <a:buSzPts val="3000"/>
              <a:buNone/>
              <a:defRPr sz="3000" b="1">
                <a:solidFill>
                  <a:schemeClr val="accent2"/>
                </a:solidFill>
              </a:defRPr>
            </a:lvl9pPr>
          </a:lstStyle>
          <a:p>
            <a:endParaRPr/>
          </a:p>
        </p:txBody>
      </p:sp>
      <p:sp>
        <p:nvSpPr>
          <p:cNvPr id="109" name="Google Shape;109;p20"/>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10" name="Google Shape;110;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AUTOLAYOUT_12">
    <p:bg>
      <p:bgPr>
        <a:solidFill>
          <a:srgbClr val="FFFFFF"/>
        </a:solidFill>
        <a:effectLst/>
      </p:bgPr>
    </p:bg>
    <p:spTree>
      <p:nvGrpSpPr>
        <p:cNvPr id="1" name="Shape 111"/>
        <p:cNvGrpSpPr/>
        <p:nvPr/>
      </p:nvGrpSpPr>
      <p:grpSpPr>
        <a:xfrm>
          <a:off x="0" y="0"/>
          <a:ext cx="0" cy="0"/>
          <a:chOff x="0" y="0"/>
          <a:chExt cx="0" cy="0"/>
        </a:xfrm>
      </p:grpSpPr>
      <p:sp>
        <p:nvSpPr>
          <p:cNvPr id="112" name="Google Shape;112;p21"/>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1"/>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1"/>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1"/>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1"/>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1"/>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1"/>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1"/>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21" name="Google Shape;121;p21"/>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122" name="Google Shape;122;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1">
  <p:cSld name="AUTOLAYOUT_13">
    <p:bg>
      <p:bgPr>
        <a:solidFill>
          <a:srgbClr val="FFFFFF"/>
        </a:solidFill>
        <a:effectLst/>
      </p:bgPr>
    </p:bg>
    <p:spTree>
      <p:nvGrpSpPr>
        <p:cNvPr id="1" name="Shape 123"/>
        <p:cNvGrpSpPr/>
        <p:nvPr/>
      </p:nvGrpSpPr>
      <p:grpSpPr>
        <a:xfrm>
          <a:off x="0" y="0"/>
          <a:ext cx="0" cy="0"/>
          <a:chOff x="0" y="0"/>
          <a:chExt cx="0" cy="0"/>
        </a:xfrm>
      </p:grpSpPr>
      <p:sp>
        <p:nvSpPr>
          <p:cNvPr id="124" name="Google Shape;124;p22"/>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33" name="Google Shape;133;p22"/>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134" name="Google Shape;134;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3">
  <p:cSld name="AUTOLAYOUT_15">
    <p:bg>
      <p:bgPr>
        <a:solidFill>
          <a:srgbClr val="FFFFFF"/>
        </a:solidFill>
        <a:effectLst/>
      </p:bgPr>
    </p:bg>
    <p:spTree>
      <p:nvGrpSpPr>
        <p:cNvPr id="1" name="Shape 135"/>
        <p:cNvGrpSpPr/>
        <p:nvPr/>
      </p:nvGrpSpPr>
      <p:grpSpPr>
        <a:xfrm>
          <a:off x="0" y="0"/>
          <a:ext cx="0" cy="0"/>
          <a:chOff x="0" y="0"/>
          <a:chExt cx="0" cy="0"/>
        </a:xfrm>
      </p:grpSpPr>
      <p:sp>
        <p:nvSpPr>
          <p:cNvPr id="136" name="Google Shape;136;p2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138" name="Google Shape;138;p23"/>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39" name="Google Shape;139;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4">
  <p:cSld name="AUTOLAYOUT_17">
    <p:bg>
      <p:bgPr>
        <a:solidFill>
          <a:srgbClr val="FFFFFF"/>
        </a:solidFill>
        <a:effectLst/>
      </p:bgPr>
    </p:bg>
    <p:spTree>
      <p:nvGrpSpPr>
        <p:cNvPr id="1" name="Shape 140"/>
        <p:cNvGrpSpPr/>
        <p:nvPr/>
      </p:nvGrpSpPr>
      <p:grpSpPr>
        <a:xfrm>
          <a:off x="0" y="0"/>
          <a:ext cx="0" cy="0"/>
          <a:chOff x="0" y="0"/>
          <a:chExt cx="0" cy="0"/>
        </a:xfrm>
      </p:grpSpPr>
      <p:sp>
        <p:nvSpPr>
          <p:cNvPr id="141" name="Google Shape;141;p24"/>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50" name="Google Shape;150;p24"/>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151" name="Google Shape;151;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2">
  <p:cSld name="AUTOLAYOUT_18">
    <p:bg>
      <p:bgPr>
        <a:solidFill>
          <a:srgbClr val="FFFFFF"/>
        </a:solidFill>
        <a:effectLst/>
      </p:bgPr>
    </p:bg>
    <p:spTree>
      <p:nvGrpSpPr>
        <p:cNvPr id="1" name="Shape 152"/>
        <p:cNvGrpSpPr/>
        <p:nvPr/>
      </p:nvGrpSpPr>
      <p:grpSpPr>
        <a:xfrm>
          <a:off x="0" y="0"/>
          <a:ext cx="0" cy="0"/>
          <a:chOff x="0" y="0"/>
          <a:chExt cx="0" cy="0"/>
        </a:xfrm>
      </p:grpSpPr>
      <p:sp>
        <p:nvSpPr>
          <p:cNvPr id="153" name="Google Shape;153;p2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155" name="Google Shape;155;p25"/>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56" name="Google Shape;156;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9">
  <p:cSld name="AUTOLAYOUT_19">
    <p:bg>
      <p:bgPr>
        <a:solidFill>
          <a:srgbClr val="FFFFFF"/>
        </a:solidFill>
        <a:effectLst/>
      </p:bgPr>
    </p:bg>
    <p:spTree>
      <p:nvGrpSpPr>
        <p:cNvPr id="1" name="Shape 157"/>
        <p:cNvGrpSpPr/>
        <p:nvPr/>
      </p:nvGrpSpPr>
      <p:grpSpPr>
        <a:xfrm>
          <a:off x="0" y="0"/>
          <a:ext cx="0" cy="0"/>
          <a:chOff x="0" y="0"/>
          <a:chExt cx="0" cy="0"/>
        </a:xfrm>
      </p:grpSpPr>
      <p:sp>
        <p:nvSpPr>
          <p:cNvPr id="158" name="Google Shape;158;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160" name="Google Shape;160;p26"/>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61" name="Google Shape;161;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5">
  <p:cSld name="AUTOLAYOUT_21">
    <p:bg>
      <p:bgPr>
        <a:solidFill>
          <a:srgbClr val="FFFFFF"/>
        </a:solidFill>
        <a:effectLst/>
      </p:bgPr>
    </p:bg>
    <p:spTree>
      <p:nvGrpSpPr>
        <p:cNvPr id="1" name="Shape 162"/>
        <p:cNvGrpSpPr/>
        <p:nvPr/>
      </p:nvGrpSpPr>
      <p:grpSpPr>
        <a:xfrm>
          <a:off x="0" y="0"/>
          <a:ext cx="0" cy="0"/>
          <a:chOff x="0" y="0"/>
          <a:chExt cx="0" cy="0"/>
        </a:xfrm>
      </p:grpSpPr>
      <p:sp>
        <p:nvSpPr>
          <p:cNvPr id="163" name="Google Shape;163;p27"/>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72" name="Google Shape;172;p27"/>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173" name="Google Shape;173;p2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ctrTitle"/>
          </p:nvPr>
        </p:nvSpPr>
        <p:spPr>
          <a:xfrm>
            <a:off x="311708" y="4439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CA"/>
              <a:t>Exploring the World Wildlife Fund (WWF)</a:t>
            </a:r>
            <a:endParaRPr/>
          </a:p>
        </p:txBody>
      </p:sp>
      <p:sp>
        <p:nvSpPr>
          <p:cNvPr id="179" name="Google Shape;179;p28"/>
          <p:cNvSpPr txBox="1">
            <a:spLocks noGrp="1"/>
          </p:cNvSpPr>
          <p:nvPr>
            <p:ph type="subTitle" idx="1"/>
          </p:nvPr>
        </p:nvSpPr>
        <p:spPr>
          <a:xfrm>
            <a:off x="311700" y="2496500"/>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CA" sz="2917"/>
              <a:t>Technology as a solution for climate change</a:t>
            </a:r>
            <a:endParaRPr sz="2917"/>
          </a:p>
          <a:p>
            <a:pPr marL="0" lvl="0" indent="0" algn="ctr" rtl="0">
              <a:spcBef>
                <a:spcPts val="0"/>
              </a:spcBef>
              <a:spcAft>
                <a:spcPts val="0"/>
              </a:spcAft>
              <a:buClr>
                <a:schemeClr val="dk1"/>
              </a:buClr>
              <a:buSzPct val="37701"/>
              <a:buFont typeface="Arial"/>
              <a:buNone/>
            </a:pPr>
            <a:r>
              <a:rPr lang="en-CA" sz="2917"/>
              <a:t>Erasmus+KA229 </a:t>
            </a:r>
            <a:endParaRPr sz="2917"/>
          </a:p>
        </p:txBody>
      </p:sp>
      <p:pic>
        <p:nvPicPr>
          <p:cNvPr id="180" name="Google Shape;180;p28"/>
          <p:cNvPicPr preferRelativeResize="0"/>
          <p:nvPr/>
        </p:nvPicPr>
        <p:blipFill>
          <a:blip r:embed="rId3">
            <a:alphaModFix/>
          </a:blip>
          <a:stretch>
            <a:fillRect/>
          </a:stretch>
        </p:blipFill>
        <p:spPr>
          <a:xfrm>
            <a:off x="7820714" y="2974350"/>
            <a:ext cx="1236685" cy="2052600"/>
          </a:xfrm>
          <a:prstGeom prst="rect">
            <a:avLst/>
          </a:prstGeom>
          <a:noFill/>
          <a:ln>
            <a:noFill/>
          </a:ln>
        </p:spPr>
      </p:pic>
      <p:pic>
        <p:nvPicPr>
          <p:cNvPr id="181" name="Google Shape;181;p28"/>
          <p:cNvPicPr preferRelativeResize="0"/>
          <p:nvPr/>
        </p:nvPicPr>
        <p:blipFill>
          <a:blip r:embed="rId4">
            <a:alphaModFix/>
          </a:blip>
          <a:stretch>
            <a:fillRect/>
          </a:stretch>
        </p:blipFill>
        <p:spPr>
          <a:xfrm>
            <a:off x="3289700" y="3681375"/>
            <a:ext cx="4423625" cy="1263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7"/>
          <p:cNvPicPr preferRelativeResize="0"/>
          <p:nvPr/>
        </p:nvPicPr>
        <p:blipFill rotWithShape="1">
          <a:blip r:embed="rId3">
            <a:alphaModFix/>
          </a:blip>
          <a:srcRect l="4971" r="4971"/>
          <a:stretch/>
        </p:blipFill>
        <p:spPr>
          <a:xfrm>
            <a:off x="3047650" y="0"/>
            <a:ext cx="6096300" cy="5143501"/>
          </a:xfrm>
          <a:prstGeom prst="rect">
            <a:avLst/>
          </a:prstGeom>
          <a:noFill/>
          <a:ln>
            <a:noFill/>
          </a:ln>
        </p:spPr>
      </p:pic>
      <p:sp>
        <p:nvSpPr>
          <p:cNvPr id="243" name="Google Shape;243;p37"/>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Sustainable Practices</a:t>
            </a:r>
            <a:endParaRPr/>
          </a:p>
        </p:txBody>
      </p:sp>
      <p:sp>
        <p:nvSpPr>
          <p:cNvPr id="244" name="Google Shape;244;p37"/>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CA"/>
              <a:t>WWF encourages forest certification systems like the Forest Stewardship Council (FSC) and the Programme for the Endorsement of Forest Certification (PEFC). These systems ensure that timber and other forest products come from responsibly managed forests.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8"/>
          <p:cNvPicPr preferRelativeResize="0"/>
          <p:nvPr/>
        </p:nvPicPr>
        <p:blipFill rotWithShape="1">
          <a:blip r:embed="rId3">
            <a:alphaModFix/>
          </a:blip>
          <a:srcRect t="7813" b="7813"/>
          <a:stretch/>
        </p:blipFill>
        <p:spPr>
          <a:xfrm>
            <a:off x="0" y="0"/>
            <a:ext cx="9144004" cy="5143497"/>
          </a:xfrm>
          <a:prstGeom prst="rect">
            <a:avLst/>
          </a:prstGeom>
          <a:noFill/>
          <a:ln>
            <a:noFill/>
          </a:ln>
        </p:spPr>
      </p:pic>
      <p:sp>
        <p:nvSpPr>
          <p:cNvPr id="250" name="Google Shape;250;p38"/>
          <p:cNvSpPr/>
          <p:nvPr/>
        </p:nvSpPr>
        <p:spPr>
          <a:xfrm>
            <a:off x="0" y="0"/>
            <a:ext cx="2811300" cy="5143500"/>
          </a:xfrm>
          <a:prstGeom prst="rect">
            <a:avLst/>
          </a:prstGeom>
          <a:solidFill>
            <a:srgbClr val="FFFFFF">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txBox="1">
            <a:spLocks noGrp="1"/>
          </p:cNvSpPr>
          <p:nvPr>
            <p:ph type="title"/>
          </p:nvPr>
        </p:nvSpPr>
        <p:spPr>
          <a:xfrm>
            <a:off x="232878" y="219975"/>
            <a:ext cx="2336400" cy="915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Conservation Success Stories</a:t>
            </a:r>
            <a:endParaRPr/>
          </a:p>
        </p:txBody>
      </p:sp>
      <p:sp>
        <p:nvSpPr>
          <p:cNvPr id="252" name="Google Shape;252;p38"/>
          <p:cNvSpPr txBox="1">
            <a:spLocks noGrp="1"/>
          </p:cNvSpPr>
          <p:nvPr>
            <p:ph type="body" idx="1"/>
          </p:nvPr>
        </p:nvSpPr>
        <p:spPr>
          <a:xfrm>
            <a:off x="232875" y="1290250"/>
            <a:ext cx="2336400" cy="3522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CA"/>
              <a:t>WWF's iconic panda logo is a symbol of its successful efforts to save the giant panda from extinction. Through conservation programs and habitat preservation in China, the giant panda population has increased, moving the species from "endangered" to "vulnerable" on the IUCN Red List.</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9"/>
          <p:cNvPicPr preferRelativeResize="0"/>
          <p:nvPr/>
        </p:nvPicPr>
        <p:blipFill rotWithShape="1">
          <a:blip r:embed="rId3">
            <a:alphaModFix/>
          </a:blip>
          <a:srcRect t="16109" b="16116"/>
          <a:stretch/>
        </p:blipFill>
        <p:spPr>
          <a:xfrm>
            <a:off x="3047650" y="0"/>
            <a:ext cx="6096300" cy="5143501"/>
          </a:xfrm>
          <a:prstGeom prst="rect">
            <a:avLst/>
          </a:prstGeom>
          <a:noFill/>
          <a:ln>
            <a:noFill/>
          </a:ln>
        </p:spPr>
      </p:pic>
      <p:sp>
        <p:nvSpPr>
          <p:cNvPr id="258" name="Google Shape;258;p39"/>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Conservation Success Stories</a:t>
            </a:r>
            <a:endParaRPr/>
          </a:p>
        </p:txBody>
      </p:sp>
      <p:sp>
        <p:nvSpPr>
          <p:cNvPr id="259" name="Google Shape;259;p39"/>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a:t>WWF has been instrumental in the conservation of black rhinos. In Namibia, they supported community-based conservation programs that led to a significant increase in the black rhino population.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0"/>
          <p:cNvPicPr preferRelativeResize="0"/>
          <p:nvPr/>
        </p:nvPicPr>
        <p:blipFill rotWithShape="1">
          <a:blip r:embed="rId3">
            <a:alphaModFix/>
          </a:blip>
          <a:srcRect t="19063" b="19063"/>
          <a:stretch/>
        </p:blipFill>
        <p:spPr>
          <a:xfrm>
            <a:off x="3047650" y="0"/>
            <a:ext cx="6096300" cy="5143500"/>
          </a:xfrm>
          <a:prstGeom prst="rect">
            <a:avLst/>
          </a:prstGeom>
          <a:noFill/>
          <a:ln>
            <a:noFill/>
          </a:ln>
        </p:spPr>
      </p:pic>
      <p:sp>
        <p:nvSpPr>
          <p:cNvPr id="265" name="Google Shape;265;p40"/>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Threats to Wildlife</a:t>
            </a:r>
            <a:endParaRPr/>
          </a:p>
        </p:txBody>
      </p:sp>
      <p:sp>
        <p:nvSpPr>
          <p:cNvPr id="266" name="Google Shape;266;p40"/>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CA"/>
              <a:t>WWF support activities like establishing and managing protected areas, supporting sustainable resource management, conducting wildlife research, and engaging local communities in conservation practices.</a:t>
            </a:r>
            <a:endParaRPr/>
          </a:p>
          <a:p>
            <a:pPr marL="0" lvl="0" indent="0" algn="l" rtl="0">
              <a:spcBef>
                <a:spcPts val="1600"/>
              </a:spcBef>
              <a:spcAft>
                <a:spcPts val="0"/>
              </a:spcAft>
              <a:buNone/>
            </a:pPr>
            <a:r>
              <a:rPr lang="en-CA"/>
              <a:t>WWF also influences the development of laws that protect the environment.</a:t>
            </a: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1"/>
          <p:cNvPicPr preferRelativeResize="0"/>
          <p:nvPr/>
        </p:nvPicPr>
        <p:blipFill rotWithShape="1">
          <a:blip r:embed="rId3">
            <a:alphaModFix/>
          </a:blip>
          <a:srcRect l="31739" r="31739"/>
          <a:stretch/>
        </p:blipFill>
        <p:spPr>
          <a:xfrm>
            <a:off x="5442850" y="308100"/>
            <a:ext cx="3402000" cy="4521700"/>
          </a:xfrm>
          <a:prstGeom prst="rect">
            <a:avLst/>
          </a:prstGeom>
          <a:noFill/>
          <a:ln>
            <a:noFill/>
          </a:ln>
        </p:spPr>
      </p:pic>
      <p:sp>
        <p:nvSpPr>
          <p:cNvPr id="272" name="Google Shape;272;p41"/>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Fundraising and Support</a:t>
            </a:r>
            <a:endParaRPr/>
          </a:p>
        </p:txBody>
      </p:sp>
      <p:sp>
        <p:nvSpPr>
          <p:cNvPr id="273" name="Google Shape;273;p41"/>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CA"/>
              <a:t>WWF offers a range of flexible donation options. Joining WWF as a member is a powerful way to actively support conservation initiatives. It also offers diverse and engaging volunteer opportunities for persons eager to contribute their time and skills to conservation efforts.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2"/>
          <p:cNvPicPr preferRelativeResize="0"/>
          <p:nvPr/>
        </p:nvPicPr>
        <p:blipFill rotWithShape="1">
          <a:blip r:embed="rId3">
            <a:alphaModFix/>
          </a:blip>
          <a:srcRect l="25569" r="25569"/>
          <a:stretch/>
        </p:blipFill>
        <p:spPr>
          <a:xfrm>
            <a:off x="3047650" y="0"/>
            <a:ext cx="6096298" cy="5143501"/>
          </a:xfrm>
          <a:prstGeom prst="rect">
            <a:avLst/>
          </a:prstGeom>
          <a:noFill/>
          <a:ln>
            <a:noFill/>
          </a:ln>
        </p:spPr>
      </p:pic>
      <p:sp>
        <p:nvSpPr>
          <p:cNvPr id="279" name="Google Shape;279;p42"/>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Our donation</a:t>
            </a:r>
            <a:endParaRPr/>
          </a:p>
        </p:txBody>
      </p:sp>
      <p:sp>
        <p:nvSpPr>
          <p:cNvPr id="280" name="Google Shape;280;p42"/>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a:t>Adopt a penguin this Christmas 2022-a symbolic adoption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3"/>
          <p:cNvPicPr preferRelativeResize="0"/>
          <p:nvPr/>
        </p:nvPicPr>
        <p:blipFill rotWithShape="1">
          <a:blip r:embed="rId3">
            <a:alphaModFix/>
          </a:blip>
          <a:srcRect t="14724" b="14724"/>
          <a:stretch/>
        </p:blipFill>
        <p:spPr>
          <a:xfrm>
            <a:off x="3047650" y="0"/>
            <a:ext cx="6096300" cy="5143501"/>
          </a:xfrm>
          <a:prstGeom prst="rect">
            <a:avLst/>
          </a:prstGeom>
          <a:noFill/>
          <a:ln>
            <a:noFill/>
          </a:ln>
        </p:spPr>
      </p:pic>
      <p:sp>
        <p:nvSpPr>
          <p:cNvPr id="286" name="Google Shape;286;p43"/>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Thank you</a:t>
            </a:r>
            <a:endParaRPr/>
          </a:p>
        </p:txBody>
      </p:sp>
      <p:sp>
        <p:nvSpPr>
          <p:cNvPr id="287" name="Google Shape;287;p43"/>
          <p:cNvSpPr txBox="1">
            <a:spLocks noGrp="1"/>
          </p:cNvSpPr>
          <p:nvPr>
            <p:ph type="body" idx="1"/>
          </p:nvPr>
        </p:nvSpPr>
        <p:spPr>
          <a:xfrm>
            <a:off x="303950" y="3158175"/>
            <a:ext cx="2566200" cy="4476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CA"/>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85"/>
        <p:cNvGrpSpPr/>
        <p:nvPr/>
      </p:nvGrpSpPr>
      <p:grpSpPr>
        <a:xfrm>
          <a:off x="0" y="0"/>
          <a:ext cx="0" cy="0"/>
          <a:chOff x="0" y="0"/>
          <a:chExt cx="0" cy="0"/>
        </a:xfrm>
      </p:grpSpPr>
      <p:pic>
        <p:nvPicPr>
          <p:cNvPr id="186" name="Google Shape;186;p29"/>
          <p:cNvPicPr preferRelativeResize="0"/>
          <p:nvPr/>
        </p:nvPicPr>
        <p:blipFill rotWithShape="1">
          <a:blip r:embed="rId3">
            <a:alphaModFix/>
          </a:blip>
          <a:srcRect t="5412" b="5421"/>
          <a:stretch/>
        </p:blipFill>
        <p:spPr>
          <a:xfrm>
            <a:off x="5442850" y="308100"/>
            <a:ext cx="3402000" cy="4521700"/>
          </a:xfrm>
          <a:prstGeom prst="rect">
            <a:avLst/>
          </a:prstGeom>
          <a:noFill/>
          <a:ln>
            <a:noFill/>
          </a:ln>
        </p:spPr>
      </p:pic>
      <p:sp>
        <p:nvSpPr>
          <p:cNvPr id="187" name="Google Shape;187;p29"/>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WWF - Mission</a:t>
            </a:r>
            <a:endParaRPr/>
          </a:p>
        </p:txBody>
      </p:sp>
      <p:sp>
        <p:nvSpPr>
          <p:cNvPr id="188" name="Google Shape;188;p29"/>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600"/>
              </a:spcBef>
              <a:spcAft>
                <a:spcPts val="0"/>
              </a:spcAft>
              <a:buNone/>
            </a:pPr>
            <a:r>
              <a:rPr lang="en-CA"/>
              <a:t>"To conserve nature and reduce the most pressing threats to the diversity of life on Earth."</a:t>
            </a:r>
            <a:endParaRPr/>
          </a:p>
          <a:p>
            <a:pPr marL="0" lvl="0" indent="0" algn="l" rtl="0">
              <a:spcBef>
                <a:spcPts val="1600"/>
              </a:spcBef>
              <a:spcAft>
                <a:spcPts val="0"/>
              </a:spcAft>
              <a:buNone/>
            </a:pPr>
            <a:r>
              <a:rPr lang="en-CA"/>
              <a:t>Goals</a:t>
            </a:r>
            <a:endParaRPr/>
          </a:p>
          <a:p>
            <a:pPr marL="0" lvl="0" indent="0" algn="l" rtl="0">
              <a:spcBef>
                <a:spcPts val="1600"/>
              </a:spcBef>
              <a:spcAft>
                <a:spcPts val="1600"/>
              </a:spcAft>
              <a:buNone/>
            </a:pPr>
            <a:r>
              <a:rPr lang="en-CA"/>
              <a:t>Protect endangered species and habitats, address climate change, and promote sustainable practices.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rotWithShape="1">
          <a:blip r:embed="rId3">
            <a:alphaModFix/>
          </a:blip>
          <a:srcRect l="23147" r="23147"/>
          <a:stretch/>
        </p:blipFill>
        <p:spPr>
          <a:xfrm>
            <a:off x="5442850" y="308100"/>
            <a:ext cx="3402000" cy="4521700"/>
          </a:xfrm>
          <a:prstGeom prst="rect">
            <a:avLst/>
          </a:prstGeom>
          <a:noFill/>
          <a:ln>
            <a:noFill/>
          </a:ln>
        </p:spPr>
      </p:pic>
      <p:sp>
        <p:nvSpPr>
          <p:cNvPr id="194" name="Google Shape;194;p30"/>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History of the World Wildlife Fund (WWF)</a:t>
            </a:r>
            <a:endParaRPr/>
          </a:p>
        </p:txBody>
      </p:sp>
      <p:sp>
        <p:nvSpPr>
          <p:cNvPr id="195" name="Google Shape;195;p30"/>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CA"/>
              <a:t>It was founded in 1961, emerged at a critical juncture in history when the world was becoming increasingly aware of the environmental challenges facing the planet. WWF was born out of the vision and dedication of a group of prominent conservationists and thinkers, including Sir Julian Huxley, Sir Peter Scott, and Prince Bernhard of the Netherlands.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1"/>
          <p:cNvPicPr preferRelativeResize="0"/>
          <p:nvPr/>
        </p:nvPicPr>
        <p:blipFill rotWithShape="1">
          <a:blip r:embed="rId3">
            <a:alphaModFix/>
          </a:blip>
          <a:srcRect l="23147" r="23147"/>
          <a:stretch/>
        </p:blipFill>
        <p:spPr>
          <a:xfrm>
            <a:off x="5442850" y="308100"/>
            <a:ext cx="3402000" cy="4521700"/>
          </a:xfrm>
          <a:prstGeom prst="rect">
            <a:avLst/>
          </a:prstGeom>
          <a:noFill/>
          <a:ln>
            <a:noFill/>
          </a:ln>
        </p:spPr>
      </p:pic>
      <p:sp>
        <p:nvSpPr>
          <p:cNvPr id="201" name="Google Shape;201;p31"/>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History of the World Wildlife Fund (WWF)</a:t>
            </a:r>
            <a:endParaRPr/>
          </a:p>
        </p:txBody>
      </p:sp>
      <p:sp>
        <p:nvSpPr>
          <p:cNvPr id="202" name="Google Shape;202;p31"/>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CA"/>
              <a:t>These individuals recognized the urgent need to address the pressing threats to Earth's biodiversity and sought to create a global organization dedicated to the conservation of nature.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2"/>
          <p:cNvPicPr preferRelativeResize="0"/>
          <p:nvPr/>
        </p:nvPicPr>
        <p:blipFill rotWithShape="1">
          <a:blip r:embed="rId3">
            <a:alphaModFix/>
          </a:blip>
          <a:srcRect t="5412" b="5421"/>
          <a:stretch/>
        </p:blipFill>
        <p:spPr>
          <a:xfrm>
            <a:off x="5442850" y="308100"/>
            <a:ext cx="3402000" cy="4521700"/>
          </a:xfrm>
          <a:prstGeom prst="rect">
            <a:avLst/>
          </a:prstGeom>
          <a:noFill/>
          <a:ln>
            <a:noFill/>
          </a:ln>
        </p:spPr>
      </p:pic>
      <p:sp>
        <p:nvSpPr>
          <p:cNvPr id="208" name="Google Shape;208;p32"/>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History of the World Wildlife Fund (WWF)</a:t>
            </a:r>
            <a:endParaRPr/>
          </a:p>
        </p:txBody>
      </p:sp>
      <p:sp>
        <p:nvSpPr>
          <p:cNvPr id="209" name="Google Shape;209;p32"/>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CA"/>
              <a:t>The iconic panda logo, designed by Sir Peter Scott, symbolized their commitment to protecting endangered species and their habitats. Since its inception, WWF has grown into one of the world's leading conservation organizations, working tirelessly to conserve nature, combat climate change, and promote sustainable practices on a global scale.</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3"/>
          <p:cNvPicPr preferRelativeResize="0"/>
          <p:nvPr/>
        </p:nvPicPr>
        <p:blipFill rotWithShape="1">
          <a:blip r:embed="rId3">
            <a:alphaModFix/>
          </a:blip>
          <a:srcRect l="19333" r="19327"/>
          <a:stretch/>
        </p:blipFill>
        <p:spPr>
          <a:xfrm>
            <a:off x="5442850" y="308100"/>
            <a:ext cx="3402000" cy="4521700"/>
          </a:xfrm>
          <a:prstGeom prst="rect">
            <a:avLst/>
          </a:prstGeom>
          <a:noFill/>
          <a:ln>
            <a:noFill/>
          </a:ln>
        </p:spPr>
      </p:pic>
      <p:sp>
        <p:nvSpPr>
          <p:cNvPr id="215" name="Google Shape;215;p33"/>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WWF's Global Presence</a:t>
            </a:r>
            <a:endParaRPr/>
          </a:p>
        </p:txBody>
      </p:sp>
      <p:sp>
        <p:nvSpPr>
          <p:cNvPr id="216" name="Google Shape;216;p33"/>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4"/>
          <p:cNvPicPr preferRelativeResize="0"/>
          <p:nvPr/>
        </p:nvPicPr>
        <p:blipFill rotWithShape="1">
          <a:blip r:embed="rId3">
            <a:alphaModFix/>
          </a:blip>
          <a:srcRect l="25285" r="25280"/>
          <a:stretch/>
        </p:blipFill>
        <p:spPr>
          <a:xfrm>
            <a:off x="5442850" y="308100"/>
            <a:ext cx="3402000" cy="4521700"/>
          </a:xfrm>
          <a:prstGeom prst="rect">
            <a:avLst/>
          </a:prstGeom>
          <a:noFill/>
          <a:ln>
            <a:noFill/>
          </a:ln>
        </p:spPr>
      </p:pic>
      <p:sp>
        <p:nvSpPr>
          <p:cNvPr id="222" name="Google Shape;222;p34"/>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Protection of endangered species</a:t>
            </a:r>
            <a:endParaRPr/>
          </a:p>
        </p:txBody>
      </p:sp>
      <p:sp>
        <p:nvSpPr>
          <p:cNvPr id="223" name="Google Shape;223;p34"/>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CA"/>
              <a:t>WWF generates crucial data that inform evidence-based conservation strategies and advocates for regulations to safeguard vulnerable species collaborating with governments to create protected areas and establish sustainable practices. Furthermore, WWF focuses on habitat restoration, anti-poaching initiatives, and community engagement. </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5"/>
          <p:cNvPicPr preferRelativeResize="0"/>
          <p:nvPr/>
        </p:nvPicPr>
        <p:blipFill rotWithShape="1">
          <a:blip r:embed="rId3">
            <a:alphaModFix/>
          </a:blip>
          <a:srcRect l="5556" r="5547"/>
          <a:stretch/>
        </p:blipFill>
        <p:spPr>
          <a:xfrm>
            <a:off x="3047650" y="0"/>
            <a:ext cx="6096302" cy="5143500"/>
          </a:xfrm>
          <a:prstGeom prst="rect">
            <a:avLst/>
          </a:prstGeom>
          <a:noFill/>
          <a:ln>
            <a:noFill/>
          </a:ln>
        </p:spPr>
      </p:pic>
      <p:sp>
        <p:nvSpPr>
          <p:cNvPr id="229" name="Google Shape;229;p35"/>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WWF in our region</a:t>
            </a:r>
            <a:endParaRPr/>
          </a:p>
        </p:txBody>
      </p:sp>
      <p:sp>
        <p:nvSpPr>
          <p:cNvPr id="230" name="Google Shape;230;p35"/>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CA"/>
              <a:t>In collaboration with WWF Hellas, Dadia branch, schools of Iasmos carry out actions on the banks of the Kompsatos river to raise awareness of the importance of the river valley in the management of the region's ecosystem and the rare Thracian Meteor Vultures.</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6"/>
          <p:cNvPicPr preferRelativeResize="0"/>
          <p:nvPr/>
        </p:nvPicPr>
        <p:blipFill rotWithShape="1">
          <a:blip r:embed="rId3">
            <a:alphaModFix/>
          </a:blip>
          <a:srcRect l="10498" r="10506"/>
          <a:stretch/>
        </p:blipFill>
        <p:spPr>
          <a:xfrm>
            <a:off x="3047650" y="0"/>
            <a:ext cx="6096302" cy="5143501"/>
          </a:xfrm>
          <a:prstGeom prst="rect">
            <a:avLst/>
          </a:prstGeom>
          <a:noFill/>
          <a:ln>
            <a:noFill/>
          </a:ln>
        </p:spPr>
      </p:pic>
      <p:sp>
        <p:nvSpPr>
          <p:cNvPr id="236" name="Google Shape;236;p36"/>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a:t>Climate Change Initiatives</a:t>
            </a:r>
            <a:endParaRPr/>
          </a:p>
        </p:txBody>
      </p:sp>
      <p:sp>
        <p:nvSpPr>
          <p:cNvPr id="237" name="Google Shape;237;p36"/>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a:t>WWF's Earth Hour is one of the world's global environmental movements, encouraging individuals, communities, and businesses to turn off non-essential lights for one hour as a symbolic act against climate change. </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Προβολή στην οθόνη (16:9)</PresentationFormat>
  <Paragraphs>45</Paragraphs>
  <Slides>16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Simple Light</vt:lpstr>
      <vt:lpstr>Exploring the World Wildlife Fund (WWF)</vt:lpstr>
      <vt:lpstr>WWF - Mission</vt:lpstr>
      <vt:lpstr>History of the World Wildlife Fund (WWF)</vt:lpstr>
      <vt:lpstr>History of the World Wildlife Fund (WWF)</vt:lpstr>
      <vt:lpstr>History of the World Wildlife Fund (WWF)</vt:lpstr>
      <vt:lpstr>WWF's Global Presence</vt:lpstr>
      <vt:lpstr>Protection of endangered species</vt:lpstr>
      <vt:lpstr>WWF in our region</vt:lpstr>
      <vt:lpstr>Climate Change Initiatives</vt:lpstr>
      <vt:lpstr>Sustainable Practices</vt:lpstr>
      <vt:lpstr>Conservation Success Stories</vt:lpstr>
      <vt:lpstr>Conservation Success Stories</vt:lpstr>
      <vt:lpstr>Threats to Wildlife</vt:lpstr>
      <vt:lpstr>Fundraising and Support</vt:lpstr>
      <vt:lpstr>Our donation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World Wildlife Fund (WWF)</dc:title>
  <dc:creator>user</dc:creator>
  <cp:lastModifiedBy>user</cp:lastModifiedBy>
  <cp:revision>1</cp:revision>
  <dcterms:modified xsi:type="dcterms:W3CDTF">2023-10-03T19:51:07Z</dcterms:modified>
</cp:coreProperties>
</file>