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2" r:id="rId6"/>
    <p:sldId id="276" r:id="rId7"/>
    <p:sldId id="268" r:id="rId8"/>
    <p:sldId id="261" r:id="rId9"/>
    <p:sldId id="271" r:id="rId10"/>
    <p:sldId id="275" r:id="rId11"/>
    <p:sldId id="272" r:id="rId12"/>
    <p:sldId id="273" r:id="rId13"/>
    <p:sldId id="274" r:id="rId14"/>
    <p:sldId id="277" r:id="rId15"/>
    <p:sldId id="269" r:id="rId16"/>
    <p:sldId id="27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A904D24B-BD8F-4929-8E36-699411B00520}">
          <p14:sldIdLst>
            <p14:sldId id="259"/>
            <p14:sldId id="256"/>
            <p14:sldId id="258"/>
            <p14:sldId id="260"/>
            <p14:sldId id="262"/>
            <p14:sldId id="276"/>
            <p14:sldId id="268"/>
            <p14:sldId id="261"/>
            <p14:sldId id="271"/>
            <p14:sldId id="275"/>
            <p14:sldId id="272"/>
            <p14:sldId id="273"/>
            <p14:sldId id="274"/>
            <p14:sldId id="277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5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7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55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48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80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43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705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1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31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73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86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09C1-7EB1-433D-BB11-6416BD412186}" type="datetimeFigureOut">
              <a:rPr lang="el-GR" smtClean="0"/>
              <a:t>27/11/2022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0FED-9EAC-4FEE-B6AB-C2D28C175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06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3"/>
            <a:ext cx="4032448" cy="1296145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2" y="3429000"/>
            <a:ext cx="2160240" cy="1210855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3" y="1930113"/>
            <a:ext cx="2111973" cy="122413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4" y="5001240"/>
            <a:ext cx="2087724" cy="124167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43" y="1930113"/>
            <a:ext cx="2087893" cy="122413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7886"/>
            <a:ext cx="2276583" cy="122413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20159"/>
            <a:ext cx="4685272" cy="2562162"/>
          </a:xfrm>
          <a:prstGeom prst="rect">
            <a:avLst/>
          </a:prstGeom>
        </p:spPr>
      </p:pic>
      <p:pic>
        <p:nvPicPr>
          <p:cNvPr id="1026" name="Picture 2" descr="metin, küçük resim içeren bir resim&#10;&#10;Açıklama otomatik olarak oluşturuld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980"/>
            <a:ext cx="1355334" cy="1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2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12776"/>
            <a:ext cx="4292945" cy="51125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Equally questionable will be their ability to join energy-saving programmes, purchase advanced technology equipment and pay more for cleaner energy, as would be required under a policy for reducing greenhouse gas </a:t>
            </a:r>
            <a:r>
              <a:rPr lang="en-US" dirty="0" smtClean="0"/>
              <a:t>emissions. Poorer householders will not adapt to these kind of programmes due to the high price of new technologies.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58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frigerator energy consumption old vs 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8988"/>
            <a:ext cx="3454885" cy="30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5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Impacts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9887" y="1700808"/>
            <a:ext cx="440283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risk of a vicious cycle of poverty, lack of access to energy and technologies, and limited protection against losses induced by climate change is therefore real and is expected to </a:t>
            </a:r>
            <a:r>
              <a:rPr lang="en-US" dirty="0" smtClean="0"/>
              <a:t>lead to </a:t>
            </a:r>
            <a:r>
              <a:rPr lang="en-US" dirty="0"/>
              <a:t>an exacerbation of phenomena commonly referred to in the literature as ‘energy poverty’ </a:t>
            </a:r>
            <a:r>
              <a:rPr lang="en-US" dirty="0" smtClean="0"/>
              <a:t>and ‘</a:t>
            </a:r>
            <a:r>
              <a:rPr lang="en-US" dirty="0"/>
              <a:t>climate poverty</a:t>
            </a:r>
            <a:r>
              <a:rPr lang="en-US" dirty="0" smtClean="0"/>
              <a:t>’.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58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  <p:pic>
        <p:nvPicPr>
          <p:cNvPr id="4098" name="Picture 2" descr="How the effects of climate change keep people in pove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08701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6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itchFamily="18" charset="0"/>
              </a:rPr>
              <a:t>Social Impacts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5976" y="1600200"/>
            <a:ext cx="439248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Thus, just as with social groups, economically weaker countries will be more </a:t>
            </a:r>
            <a:r>
              <a:rPr lang="en-US" dirty="0" smtClean="0"/>
              <a:t>vulnerable to </a:t>
            </a:r>
            <a:r>
              <a:rPr lang="en-US" dirty="0"/>
              <a:t>the impacts of climate change that have already begun to be felt. Extreme weather </a:t>
            </a:r>
            <a:r>
              <a:rPr lang="en-US" dirty="0" smtClean="0"/>
              <a:t>events like </a:t>
            </a:r>
            <a:r>
              <a:rPr lang="en-US" dirty="0"/>
              <a:t>drought, tropical storms and storm surges, but also the gradual sea level rise due to climate change, will be a matter of increasing concern to the international scientific </a:t>
            </a:r>
            <a:r>
              <a:rPr lang="en-US" dirty="0" smtClean="0"/>
              <a:t>community in </a:t>
            </a:r>
            <a:r>
              <a:rPr lang="en-US" dirty="0"/>
              <a:t>the </a:t>
            </a:r>
            <a:r>
              <a:rPr lang="en-US" dirty="0" smtClean="0"/>
              <a:t>future.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58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  <p:sp>
        <p:nvSpPr>
          <p:cNvPr id="6" name="AutoShape 2" descr="Red alert' in China as drought dries up country's biggest lake | Drought  News | Al Jaze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4" descr="Red alert' in China as drought dries up country's biggest lake | Drought  News | Al Jazee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6" descr="Red alert' in China as drought dries up country's biggest lake | Drought  News | Al Jazee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8" descr="Red alert' in China as drought dries up country's biggest lake | Drought  News | Al Jazeer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2" name="Picture 10" descr="Snapshots from a drought destroying lives | N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5" y="2132856"/>
            <a:ext cx="4155016" cy="31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6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itchFamily="18" charset="0"/>
              </a:rPr>
              <a:t>Social Impacts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895"/>
          </a:xfrm>
        </p:spPr>
        <p:txBody>
          <a:bodyPr>
            <a:normAutofit/>
          </a:bodyPr>
          <a:lstStyle/>
          <a:p>
            <a:r>
              <a:rPr lang="en-US" dirty="0"/>
              <a:t>Greece has already received large numbers of immigrants, and these numbers will </a:t>
            </a:r>
            <a:r>
              <a:rPr lang="en-US" dirty="0" smtClean="0"/>
              <a:t>increase significantly </a:t>
            </a:r>
            <a:r>
              <a:rPr lang="en-US" dirty="0"/>
              <a:t>in future as the flow of environmental refugees increases</a:t>
            </a:r>
            <a:r>
              <a:rPr lang="en-US" dirty="0" smtClean="0"/>
              <a:t>.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58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  <p:pic>
        <p:nvPicPr>
          <p:cNvPr id="2050" name="Picture 2" descr="Greece weather map - Weather map Greece (Southern Europe - Europ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71068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8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Social Impacts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9971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the meantime, internal migration from low-lying coastal areas to higher altitudes will obviously also have become an issue, thereby pointing to the serious need for further investigation, based on which adequate policy can be formulated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5122" name="Picture 2" descr="Only 15% of Coastal Regions Around the World Remain Intact – Urgent Need  for Global Conserv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48245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4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913963"/>
            <a:ext cx="6641262" cy="853612"/>
          </a:xfrm>
        </p:spPr>
        <p:txBody>
          <a:bodyPr>
            <a:noAutofit/>
          </a:bodyPr>
          <a:lstStyle/>
          <a:p>
            <a:r>
              <a:rPr lang="en-US" sz="3200" u="sng" dirty="0">
                <a:latin typeface="Bell MT" pitchFamily="18" charset="0"/>
              </a:rPr>
              <a:t>The Effects of Climate Change on the Greek Economy</a:t>
            </a:r>
            <a:endParaRPr lang="el-GR" sz="3200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9208" y="206084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As most forests are in need of rescue firefighters need         more water to do their jobs.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Indeed, firefighters are economically helped by the country so if country doesn’t have the opportunity, then the forests still be in danger.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94" y="260649"/>
            <a:ext cx="10160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The 5 Greatest Disease Risks to Firefighters - Provid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536504" cy="20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5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1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Bell MT" pitchFamily="18" charset="0"/>
              </a:rPr>
              <a:t>What should be done?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4030" y="2132856"/>
            <a:ext cx="7499176" cy="34892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ell MT" pitchFamily="18" charset="0"/>
              </a:rPr>
              <a:t>The transformation of low carbon emission model in economy by </a:t>
            </a:r>
            <a:r>
              <a:rPr lang="en-US" b="1" dirty="0" smtClean="0">
                <a:latin typeface="Bell MT" pitchFamily="18" charset="0"/>
              </a:rPr>
              <a:t>2050.</a:t>
            </a:r>
          </a:p>
          <a:p>
            <a:r>
              <a:rPr lang="en-US" dirty="0" smtClean="0">
                <a:latin typeface="Bell MT" pitchFamily="18" charset="0"/>
              </a:rPr>
              <a:t>Schedule of new plans in economy in suffering places.</a:t>
            </a:r>
          </a:p>
          <a:p>
            <a:r>
              <a:rPr lang="en-US" dirty="0" smtClean="0">
                <a:latin typeface="Bell MT" pitchFamily="18" charset="0"/>
              </a:rPr>
              <a:t>Getting ready in big places such as Athens and Thessaloniki where the carbon emissions are extremely high.</a:t>
            </a:r>
          </a:p>
          <a:p>
            <a:r>
              <a:rPr lang="en-US" dirty="0" smtClean="0">
                <a:latin typeface="Bell MT" pitchFamily="18" charset="0"/>
              </a:rPr>
              <a:t>Educating children about climate change and its effects on economy.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94" y="260649"/>
            <a:ext cx="10160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4156" y="548681"/>
            <a:ext cx="6344108" cy="136815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2"/>
                </a:solidFill>
                <a:latin typeface="Californian FB" pitchFamily="18" charset="0"/>
              </a:rPr>
              <a:t>C</a:t>
            </a:r>
            <a:r>
              <a:rPr lang="en-US" b="1" u="sng" dirty="0" smtClean="0">
                <a:solidFill>
                  <a:schemeClr val="accent2"/>
                </a:solidFill>
                <a:latin typeface="Californian FB" pitchFamily="18" charset="0"/>
              </a:rPr>
              <a:t>limate </a:t>
            </a:r>
            <a:r>
              <a:rPr lang="en-US" b="1" u="sng" dirty="0">
                <a:solidFill>
                  <a:schemeClr val="accent2"/>
                </a:solidFill>
                <a:latin typeface="Californian FB" pitchFamily="18" charset="0"/>
              </a:rPr>
              <a:t>C</a:t>
            </a:r>
            <a:r>
              <a:rPr lang="en-US" b="1" u="sng" dirty="0" smtClean="0">
                <a:solidFill>
                  <a:schemeClr val="accent2"/>
                </a:solidFill>
                <a:latin typeface="Californian FB" pitchFamily="18" charset="0"/>
              </a:rPr>
              <a:t>hange and </a:t>
            </a:r>
            <a:r>
              <a:rPr lang="en-US" b="1" u="sng" dirty="0">
                <a:solidFill>
                  <a:schemeClr val="accent2"/>
                </a:solidFill>
                <a:latin typeface="Californian FB" pitchFamily="18" charset="0"/>
              </a:rPr>
              <a:t>J</a:t>
            </a:r>
            <a:r>
              <a:rPr lang="en-US" b="1" u="sng" dirty="0" smtClean="0">
                <a:solidFill>
                  <a:schemeClr val="accent2"/>
                </a:solidFill>
                <a:latin typeface="Californian FB" pitchFamily="18" charset="0"/>
              </a:rPr>
              <a:t>ustice</a:t>
            </a:r>
            <a:endParaRPr lang="el-GR" b="1" u="sng" dirty="0">
              <a:solidFill>
                <a:schemeClr val="accent2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user\Downloads\aley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17" y="2204864"/>
            <a:ext cx="6605464" cy="38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tin, küçük resim içeren bir resim&#10;&#10;Açıklama otomatik olarak oluşturul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355334" cy="1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8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9208" y="478274"/>
            <a:ext cx="7139136" cy="1143000"/>
          </a:xfrm>
        </p:spPr>
        <p:txBody>
          <a:bodyPr/>
          <a:lstStyle/>
          <a:p>
            <a:r>
              <a:rPr lang="en-US" b="1" u="sng" dirty="0" smtClean="0">
                <a:latin typeface="Bell MT" pitchFamily="18" charset="0"/>
              </a:rPr>
              <a:t>What is Climate Change?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340768"/>
            <a:ext cx="3576427" cy="5608499"/>
          </a:xfrm>
        </p:spPr>
        <p:txBody>
          <a:bodyPr>
            <a:normAutofit/>
          </a:bodyPr>
          <a:lstStyle/>
          <a:p>
            <a:r>
              <a:rPr lang="en-US" dirty="0"/>
              <a:t>Climate change describes a change in </a:t>
            </a:r>
            <a:r>
              <a:rPr lang="en-US" dirty="0" smtClean="0"/>
              <a:t>the average conditions in </a:t>
            </a:r>
            <a:r>
              <a:rPr lang="en-US" dirty="0"/>
              <a:t>a region over a </a:t>
            </a:r>
            <a:r>
              <a:rPr lang="en-US" dirty="0" smtClean="0"/>
              <a:t>long period </a:t>
            </a:r>
            <a:r>
              <a:rPr lang="en-US" dirty="0"/>
              <a:t>of time.</a:t>
            </a:r>
            <a:endParaRPr lang="el-GR" dirty="0"/>
          </a:p>
        </p:txBody>
      </p:sp>
      <p:pic>
        <p:nvPicPr>
          <p:cNvPr id="3074" name="Picture 2" descr="C:\Users\user\Downloads\Carbon-Emi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12" y="1420901"/>
            <a:ext cx="3528392" cy="23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C:\Users\user\Downloads\atmosfairikiripans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1028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metin, küçük resim içeren bir resim&#10;&#10;Açıklama otomatik olarak oluşturuld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15052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056" y="476671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What is Climate Justice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252028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Climate justice</a:t>
            </a:r>
            <a:r>
              <a:rPr lang="en-US" dirty="0"/>
              <a:t> is a concept that addresses the just division, fair sharing, and equitable distribution of the benefits and burdens of climate change and responsibilities to deal with climate </a:t>
            </a:r>
            <a:r>
              <a:rPr lang="en-US" dirty="0" smtClean="0"/>
              <a:t>change.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02785"/>
            <a:ext cx="4464496" cy="2013757"/>
          </a:xfrm>
          <a:prstGeom prst="rect">
            <a:avLst/>
          </a:prstGeom>
        </p:spPr>
      </p:pic>
      <p:pic>
        <p:nvPicPr>
          <p:cNvPr id="5" name="Picture 2" descr="metin, küçük resim içeren bir resim&#10;&#10;Açıklama otomatik olarak oluşturul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32" y="188640"/>
            <a:ext cx="111164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9914" y="1268760"/>
            <a:ext cx="6500295" cy="55023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Climate change impacts in Greece</a:t>
            </a:r>
            <a:br>
              <a:rPr lang="en-US" u="sng" dirty="0" smtClean="0"/>
            </a:br>
            <a:endParaRPr lang="el-GR" u="sng" dirty="0"/>
          </a:p>
        </p:txBody>
      </p:sp>
      <p:pic>
        <p:nvPicPr>
          <p:cNvPr id="5" name="Picture 2" descr="metin, küçük resim içeren bir resim&#10;&#10;Açıklama otomatik olarak oluşturul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8465"/>
            <a:ext cx="13553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460260" y="4401108"/>
            <a:ext cx="41020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Climate projections for the Mediterranean suggest that the region will become warmer and drier with more frequent and extreme weather events. This presents a threat to urban areas in the form of </a:t>
            </a:r>
            <a:r>
              <a:rPr lang="en-US" b="1" dirty="0"/>
              <a:t>increased risks </a:t>
            </a:r>
            <a:r>
              <a:rPr lang="en-US" dirty="0"/>
              <a:t>for </a:t>
            </a:r>
            <a:r>
              <a:rPr lang="en-US" b="1" dirty="0"/>
              <a:t>flash floods </a:t>
            </a:r>
            <a:r>
              <a:rPr lang="en-US" dirty="0"/>
              <a:t>and </a:t>
            </a:r>
            <a:r>
              <a:rPr lang="en-US" b="1" dirty="0" err="1" smtClean="0"/>
              <a:t>heatwaves</a:t>
            </a:r>
            <a:r>
              <a:rPr lang="en-US" b="1" dirty="0" smtClean="0"/>
              <a:t>. 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434007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will be seduced so dehydration will start increasing in Greek forests.</a:t>
            </a:r>
            <a:endParaRPr lang="el-GR" dirty="0"/>
          </a:p>
        </p:txBody>
      </p:sp>
      <p:sp>
        <p:nvSpPr>
          <p:cNvPr id="12" name="Ραβδωτό δεξιό βέλος 11"/>
          <p:cNvSpPr/>
          <p:nvPr/>
        </p:nvSpPr>
        <p:spPr>
          <a:xfrm>
            <a:off x="4589833" y="4728084"/>
            <a:ext cx="432048" cy="2160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  <p:pic>
        <p:nvPicPr>
          <p:cNvPr id="4098" name="Picture 2" descr="Παπίκιο - Βικιπαίδει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80479"/>
            <a:ext cx="4608512" cy="21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4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0375" y="476671"/>
            <a:ext cx="8229600" cy="1143000"/>
          </a:xfrm>
        </p:spPr>
        <p:txBody>
          <a:bodyPr/>
          <a:lstStyle/>
          <a:p>
            <a:r>
              <a:rPr lang="en-US" u="sng" dirty="0" smtClean="0"/>
              <a:t>The Mediterranean Region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3490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Mediterranean </a:t>
            </a:r>
            <a:r>
              <a:rPr lang="en-US" dirty="0"/>
              <a:t>region is particularly vulnerable to climate </a:t>
            </a:r>
            <a:r>
              <a:rPr lang="en-US" b="1" dirty="0"/>
              <a:t>change,</a:t>
            </a:r>
            <a:r>
              <a:rPr lang="en-US" dirty="0"/>
              <a:t> </a:t>
            </a:r>
            <a:r>
              <a:rPr lang="en-US" b="1" dirty="0"/>
              <a:t>as</a:t>
            </a:r>
            <a:r>
              <a:rPr lang="en-US" dirty="0"/>
              <a:t> </a:t>
            </a:r>
            <a:r>
              <a:rPr lang="en-US" b="1" dirty="0"/>
              <a:t>it</a:t>
            </a:r>
            <a:r>
              <a:rPr lang="en-US" dirty="0"/>
              <a:t> </a:t>
            </a:r>
            <a:r>
              <a:rPr lang="en-US" b="1" dirty="0"/>
              <a:t>is</a:t>
            </a:r>
            <a:r>
              <a:rPr lang="en-US" dirty="0"/>
              <a:t> particularly </a:t>
            </a:r>
            <a:r>
              <a:rPr lang="en-US" b="1" dirty="0"/>
              <a:t>sensitive</a:t>
            </a:r>
            <a:r>
              <a:rPr lang="en-US" dirty="0"/>
              <a:t> to drought and rising </a:t>
            </a:r>
            <a:r>
              <a:rPr lang="en-US" b="1" dirty="0" smtClean="0"/>
              <a:t>temperatures.</a:t>
            </a:r>
            <a:endParaRPr lang="el-GR" dirty="0"/>
          </a:p>
          <a:p>
            <a:endParaRPr lang="el-GR" dirty="0"/>
          </a:p>
        </p:txBody>
      </p:sp>
      <p:sp>
        <p:nvSpPr>
          <p:cNvPr id="4" name="AutoShape 2" descr="Mykonos Greece: Travel Guide 2023 | Gre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Mykonos Greece: Travel Guide 2023 | Gree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Mykonos Greece: Travel Guide 2023 | Gree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0" name="Picture 8" descr="Top 20 Amazing Things to Do in Mykonos, Greece - PlacesofJu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95092"/>
            <a:ext cx="44020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  <p:pic>
        <p:nvPicPr>
          <p:cNvPr id="9" name="Picture 2" descr="metin, küçük resim içeren bir resim&#10;&#10;Açıklama otomatik olarak oluşturuld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4002"/>
            <a:ext cx="13553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3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1643" y="320930"/>
            <a:ext cx="5770984" cy="1143000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Forests in Greece</a:t>
            </a:r>
            <a:endParaRPr lang="el-GR" sz="3600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12776"/>
            <a:ext cx="5112568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Forests in </a:t>
            </a:r>
            <a:r>
              <a:rPr lang="en-US" dirty="0"/>
              <a:t>G</a:t>
            </a:r>
            <a:r>
              <a:rPr lang="en-US" dirty="0" smtClean="0"/>
              <a:t>reece are under danger of dehydration and getting fired.</a:t>
            </a:r>
            <a:endParaRPr lang="el-GR" dirty="0"/>
          </a:p>
        </p:txBody>
      </p:sp>
      <p:pic>
        <p:nvPicPr>
          <p:cNvPr id="5" name="Picture 2" descr="metin, küçük resim içeren bir resim&#10;&#10;Açıklama otomatik olarak oluşturul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8704"/>
            <a:ext cx="1355334" cy="1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t least 74 killed by Greek forest fires | Financial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49685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373216"/>
            <a:ext cx="847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Recently, a near forest which our school is located near, caught fire and the near villages almost had the chance to be destroyed.</a:t>
            </a:r>
            <a:endParaRPr lang="el-GR" sz="24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668344" cy="1143000"/>
          </a:xfrm>
        </p:spPr>
        <p:txBody>
          <a:bodyPr/>
          <a:lstStyle/>
          <a:p>
            <a:r>
              <a:rPr lang="en-US" u="sng" dirty="0" smtClean="0"/>
              <a:t>Social Consequences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84784"/>
            <a:ext cx="4690864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As the climate continues to change, extreme events, health </a:t>
            </a:r>
            <a:r>
              <a:rPr lang="en-US" b="1" dirty="0"/>
              <a:t>impacts,</a:t>
            </a:r>
            <a:r>
              <a:rPr lang="en-US" dirty="0"/>
              <a:t> food, </a:t>
            </a:r>
            <a:r>
              <a:rPr lang="en-US" b="1" dirty="0"/>
              <a:t>water</a:t>
            </a:r>
            <a:r>
              <a:rPr lang="en-US" dirty="0"/>
              <a:t> and livelihood security, migration and displacement, loss of cultural </a:t>
            </a:r>
            <a:r>
              <a:rPr lang="en-US" b="1" dirty="0"/>
              <a:t>identity</a:t>
            </a:r>
            <a:r>
              <a:rPr lang="en-US" dirty="0"/>
              <a:t> and other related </a:t>
            </a:r>
            <a:r>
              <a:rPr lang="en-US" b="1" dirty="0"/>
              <a:t>risks</a:t>
            </a:r>
            <a:r>
              <a:rPr lang="en-US" dirty="0"/>
              <a:t> </a:t>
            </a:r>
            <a:r>
              <a:rPr lang="en-US" b="1" dirty="0"/>
              <a:t>will</a:t>
            </a:r>
            <a:r>
              <a:rPr lang="en-US" dirty="0"/>
              <a:t> </a:t>
            </a:r>
            <a:r>
              <a:rPr lang="en-US" b="1" dirty="0"/>
              <a:t>impact</a:t>
            </a:r>
            <a:r>
              <a:rPr lang="en-US" dirty="0"/>
              <a:t> </a:t>
            </a:r>
            <a:r>
              <a:rPr lang="en-US" b="1" dirty="0"/>
              <a:t>millions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poor</a:t>
            </a:r>
            <a:r>
              <a:rPr lang="en-US" dirty="0"/>
              <a:t> </a:t>
            </a:r>
            <a:r>
              <a:rPr lang="en-US" b="1" dirty="0"/>
              <a:t>people.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07" y="1844824"/>
            <a:ext cx="4239416" cy="3511296"/>
          </a:xfrm>
          <a:prstGeom prst="rect">
            <a:avLst/>
          </a:prstGeom>
        </p:spPr>
      </p:pic>
      <p:pic>
        <p:nvPicPr>
          <p:cNvPr id="5" name="Picture 2" descr="metin, küçük resim içeren bir resim&#10;&#10;Açıklama otomatik olarak oluşturul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55334" cy="1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impacts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9502" y="1561256"/>
            <a:ext cx="4447486" cy="51801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Poor </a:t>
            </a:r>
            <a:r>
              <a:rPr lang="en-US" dirty="0"/>
              <a:t>households, minorities and immigrants already living in deprivation and facing significant environmental and social problems, not to mention inadequate access to social </a:t>
            </a:r>
            <a:r>
              <a:rPr lang="en-US" dirty="0" smtClean="0"/>
              <a:t>and health </a:t>
            </a:r>
            <a:r>
              <a:rPr lang="en-US" dirty="0"/>
              <a:t>services, will see their situation deteriorate further in terms of housing, food, </a:t>
            </a:r>
            <a:r>
              <a:rPr lang="en-US" dirty="0" smtClean="0"/>
              <a:t>health, education </a:t>
            </a:r>
            <a:r>
              <a:rPr lang="en-US" dirty="0"/>
              <a:t>and access to basic services.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58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" y="83199"/>
            <a:ext cx="2448272" cy="786945"/>
          </a:xfrm>
          <a:prstGeom prst="rect">
            <a:avLst/>
          </a:prstGeom>
        </p:spPr>
      </p:pic>
      <p:pic>
        <p:nvPicPr>
          <p:cNvPr id="2050" name="Picture 2" descr="For the announcements of the UN High Commission for Refug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74441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319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610</Words>
  <Application>Microsoft Office PowerPoint</Application>
  <PresentationFormat>Προβολή στην οθόνη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Παρουσίαση του PowerPoint</vt:lpstr>
      <vt:lpstr>Climate Change and Justice</vt:lpstr>
      <vt:lpstr>What is Climate Change?</vt:lpstr>
      <vt:lpstr>What is Climate Justice</vt:lpstr>
      <vt:lpstr>Climate change impacts in Greece </vt:lpstr>
      <vt:lpstr>The Mediterranean Region</vt:lpstr>
      <vt:lpstr>Forests in Greece</vt:lpstr>
      <vt:lpstr>Social Consequences</vt:lpstr>
      <vt:lpstr>Social impacts </vt:lpstr>
      <vt:lpstr>Παρουσίαση του PowerPoint</vt:lpstr>
      <vt:lpstr>Social Impacts </vt:lpstr>
      <vt:lpstr>Social Impacts</vt:lpstr>
      <vt:lpstr>Social Impacts</vt:lpstr>
      <vt:lpstr>Social Impacts</vt:lpstr>
      <vt:lpstr>The Effects of Climate Change on the Greek Economy</vt:lpstr>
      <vt:lpstr>What should be done?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Justice</dc:title>
  <dc:creator>user</dc:creator>
  <cp:lastModifiedBy>user</cp:lastModifiedBy>
  <cp:revision>40</cp:revision>
  <dcterms:created xsi:type="dcterms:W3CDTF">2022-10-17T07:24:51Z</dcterms:created>
  <dcterms:modified xsi:type="dcterms:W3CDTF">2022-11-27T09:27:17Z</dcterms:modified>
</cp:coreProperties>
</file>